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6" r:id="rId40"/>
    <p:sldId id="297" r:id="rId41"/>
    <p:sldId id="298" r:id="rId42"/>
    <p:sldId id="299" r:id="rId43"/>
    <p:sldId id="300" r:id="rId44"/>
    <p:sldId id="302" r:id="rId45"/>
    <p:sldId id="303" r:id="rId46"/>
    <p:sldId id="304" r:id="rId47"/>
    <p:sldId id="305" r:id="rId48"/>
    <p:sldId id="306" r:id="rId49"/>
    <p:sldId id="307" r:id="rId50"/>
    <p:sldId id="308" r:id="rId51"/>
    <p:sldId id="309" r:id="rId52"/>
  </p:sldIdLst>
  <p:sldSz cx="9144000" cy="6858000" type="screen4x3"/>
  <p:notesSz cx="6669088" cy="987266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39" autoAdjust="0"/>
  </p:normalViewPr>
  <p:slideViewPr>
    <p:cSldViewPr>
      <p:cViewPr varScale="1">
        <p:scale>
          <a:sx n="62" d="100"/>
          <a:sy n="62" d="100"/>
        </p:scale>
        <p:origin x="-159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0C1C93AF-5A18-47E1-9523-9A62B1EDA7E1}" type="datetimeFigureOut">
              <a:rPr lang="es-ES" smtClean="0"/>
              <a:pPr/>
              <a:t>09/03/2015</a:t>
            </a:fld>
            <a:endParaRPr lang="es-ES_tradnl"/>
          </a:p>
        </p:txBody>
      </p:sp>
      <p:sp>
        <p:nvSpPr>
          <p:cNvPr id="4" name="3 Marcador de pie de página"/>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s-ES_tradnl"/>
          </a:p>
        </p:txBody>
      </p:sp>
      <p:sp>
        <p:nvSpPr>
          <p:cNvPr id="5" name="4 Marcador de número de diapositiva"/>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F2E5C42B-8B6B-4F6A-825E-F1CABFFB4D96}" type="slidenum">
              <a:rPr lang="es-ES_tradnl" smtClean="0"/>
              <a:pPr/>
              <a:t>‹Nº›</a:t>
            </a:fld>
            <a:endParaRPr lang="es-ES_tradnl"/>
          </a:p>
        </p:txBody>
      </p:sp>
    </p:spTree>
    <p:extLst>
      <p:ext uri="{BB962C8B-B14F-4D97-AF65-F5344CB8AC3E}">
        <p14:creationId xmlns="" xmlns:p14="http://schemas.microsoft.com/office/powerpoint/2010/main" val="3033336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889938"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s-ES"/>
          </a:p>
        </p:txBody>
      </p:sp>
      <p:sp>
        <p:nvSpPr>
          <p:cNvPr id="31747" name="Rectangle 3"/>
          <p:cNvSpPr>
            <a:spLocks noGrp="1" noChangeArrowheads="1"/>
          </p:cNvSpPr>
          <p:nvPr>
            <p:ph type="dt" idx="1"/>
          </p:nvPr>
        </p:nvSpPr>
        <p:spPr bwMode="auto">
          <a:xfrm>
            <a:off x="3777607" y="0"/>
            <a:ext cx="2889938"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s-ES"/>
          </a:p>
        </p:txBody>
      </p:sp>
      <p:sp>
        <p:nvSpPr>
          <p:cNvPr id="37892" name="Rectangle 4"/>
          <p:cNvSpPr>
            <a:spLocks noGrp="1" noRot="1" noChangeAspect="1" noChangeArrowheads="1" noTextEdit="1"/>
          </p:cNvSpPr>
          <p:nvPr>
            <p:ph type="sldImg" idx="2"/>
          </p:nvPr>
        </p:nvSpPr>
        <p:spPr bwMode="auto">
          <a:xfrm>
            <a:off x="866775" y="739775"/>
            <a:ext cx="4935538" cy="3703638"/>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66909" y="4689515"/>
            <a:ext cx="5335270"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1750" name="Rectangle 6"/>
          <p:cNvSpPr>
            <a:spLocks noGrp="1" noChangeArrowheads="1"/>
          </p:cNvSpPr>
          <p:nvPr>
            <p:ph type="ftr" sz="quarter" idx="4"/>
          </p:nvPr>
        </p:nvSpPr>
        <p:spPr bwMode="auto">
          <a:xfrm>
            <a:off x="0" y="9377316"/>
            <a:ext cx="2889938"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s-ES"/>
          </a:p>
        </p:txBody>
      </p:sp>
      <p:sp>
        <p:nvSpPr>
          <p:cNvPr id="31751" name="Rectangle 7"/>
          <p:cNvSpPr>
            <a:spLocks noGrp="1" noChangeArrowheads="1"/>
          </p:cNvSpPr>
          <p:nvPr>
            <p:ph type="sldNum" sz="quarter" idx="5"/>
          </p:nvPr>
        </p:nvSpPr>
        <p:spPr bwMode="auto">
          <a:xfrm>
            <a:off x="3777607" y="9377316"/>
            <a:ext cx="2889938"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9DC48432-03DB-4209-9428-8ED3DAE4495B}" type="slidenum">
              <a:rPr lang="es-ES"/>
              <a:pPr>
                <a:defRPr/>
              </a:pPr>
              <a:t>‹Nº›</a:t>
            </a:fld>
            <a:endParaRPr lang="es-ES"/>
          </a:p>
        </p:txBody>
      </p:sp>
    </p:spTree>
    <p:extLst>
      <p:ext uri="{BB962C8B-B14F-4D97-AF65-F5344CB8AC3E}">
        <p14:creationId xmlns="" xmlns:p14="http://schemas.microsoft.com/office/powerpoint/2010/main" val="2654064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11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12</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13</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14</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15</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16</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17</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18</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19</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20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3</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21</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22</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23</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24</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25</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26</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27</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28</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29</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30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4</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31</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32</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33</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34</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35</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36</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37</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38</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39</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40</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5</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41</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42</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43</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44</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45</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46</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47</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48</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49</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50</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6</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51</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DC48432-03DB-4209-9428-8ED3DAE4495B}" type="slidenum">
              <a:rPr lang="es-ES" smtClean="0"/>
              <a:pPr>
                <a:defRPr/>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AB439EE-75FA-4595-90C3-BC8DAB57115E}"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6614CCD-6917-4C3A-96B9-F23CDC64EE2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DDBEC3A-CBBB-4564-B2FB-BC27C48E3E3D}"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8836B11-5B79-4335-A238-8D9CF8480CE2}"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tabla"/>
          <p:cNvSpPr>
            <a:spLocks noGrp="1"/>
          </p:cNvSpPr>
          <p:nvPr>
            <p:ph type="tbl" idx="1"/>
          </p:nvPr>
        </p:nvSpPr>
        <p:spPr>
          <a:xfrm>
            <a:off x="457200" y="1600200"/>
            <a:ext cx="8229600" cy="4525963"/>
          </a:xfrm>
        </p:spPr>
        <p:txBody>
          <a:bodyPr/>
          <a:lstStyle/>
          <a:p>
            <a:pPr lvl="0"/>
            <a:endParaRPr lang="es-ES_tradn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FD1FA7A-57F6-4153-B30C-4D73CEF2CE5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2895E97-00D7-4547-8D03-18FCDA2FE877}"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3CDDFB8-D8B0-4F34-90E9-111C7B777663}"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DDA2002-9FA2-40F8-BBC2-0819C1B55096}"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95B878D3-F1EE-44CF-B1D7-5BA5E427E72F}"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331BC47-A7C7-47DC-AC7B-DBD8CA352900}"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954D52FA-DDC8-4249-9031-3CEB09C60513}"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356CC98-603C-4B9D-9152-449412CAF1D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5E85A21-0DE2-4DE3-9BBE-4722206F829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E12472B0-FA18-42FA-AAC4-17AB0FB4F88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38.vml"/><Relationship Id="rId4" Type="http://schemas.openxmlformats.org/officeDocument/2006/relationships/oleObject" Target="../embeddings/oleObject3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39.vml"/><Relationship Id="rId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vmlDrawing" Target="../drawings/vmlDrawing40.vml"/><Relationship Id="rId4" Type="http://schemas.openxmlformats.org/officeDocument/2006/relationships/oleObject" Target="../embeddings/oleObject4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vmlDrawing" Target="../drawings/vmlDrawing41.vml"/><Relationship Id="rId4" Type="http://schemas.openxmlformats.org/officeDocument/2006/relationships/oleObject" Target="../embeddings/oleObject4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vmlDrawing" Target="../drawings/vmlDrawing44.vml"/><Relationship Id="rId4" Type="http://schemas.openxmlformats.org/officeDocument/2006/relationships/oleObject" Target="../embeddings/oleObject4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46.vml"/><Relationship Id="rId4" Type="http://schemas.openxmlformats.org/officeDocument/2006/relationships/oleObject" Target="../embeddings/oleObject4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47.vml"/><Relationship Id="rId4" Type="http://schemas.openxmlformats.org/officeDocument/2006/relationships/oleObject" Target="../embeddings/oleObject47.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vmlDrawing" Target="../drawings/vmlDrawing48.vml"/><Relationship Id="rId4" Type="http://schemas.openxmlformats.org/officeDocument/2006/relationships/oleObject" Target="../embeddings/oleObject48.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vmlDrawing" Target="../drawings/vmlDrawing50.vml"/><Relationship Id="rId4" Type="http://schemas.openxmlformats.org/officeDocument/2006/relationships/oleObject" Target="../embeddings/oleObject50.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685800" y="2130425"/>
            <a:ext cx="7054850" cy="1470025"/>
          </a:xfrm>
        </p:spPr>
        <p:txBody>
          <a:bodyPr/>
          <a:lstStyle/>
          <a:p>
            <a:r>
              <a:rPr lang="es-ES" sz="4000" b="1" dirty="0" smtClean="0">
                <a:latin typeface="Garamond" pitchFamily="18" charset="0"/>
              </a:rPr>
              <a:t>BUENAS PRÁCTICAS EN EVALUACIÓN DE POLÍTICAS PÚBLICAS</a:t>
            </a:r>
          </a:p>
        </p:txBody>
      </p:sp>
      <p:graphicFrame>
        <p:nvGraphicFramePr>
          <p:cNvPr id="1026" name="Object 4"/>
          <p:cNvGraphicFramePr>
            <a:graphicFrameLocks noChangeAspect="1"/>
          </p:cNvGraphicFramePr>
          <p:nvPr/>
        </p:nvGraphicFramePr>
        <p:xfrm>
          <a:off x="7715250" y="0"/>
          <a:ext cx="1428750" cy="5076825"/>
        </p:xfrm>
        <a:graphic>
          <a:graphicData uri="http://schemas.openxmlformats.org/presentationml/2006/ole">
            <p:oleObj spid="_x0000_s1040" name="Fotografía de Photo Editor" r:id="rId3" imgW="1428949" imgH="5076190" progId="">
              <p:embed/>
            </p:oleObj>
          </a:graphicData>
        </a:graphic>
      </p:graphicFrame>
      <p:pic>
        <p:nvPicPr>
          <p:cNvPr id="5" name="Picture 6" descr="http://lanoticiaenguatemala.com/wp-content/uploads/2014/07/eurosocial.jpg"/>
          <p:cNvPicPr>
            <a:picLocks noChangeAspect="1" noChangeArrowheads="1"/>
          </p:cNvPicPr>
          <p:nvPr/>
        </p:nvPicPr>
        <p:blipFill>
          <a:blip r:embed="rId4" cstate="print"/>
          <a:srcRect/>
          <a:stretch>
            <a:fillRect/>
          </a:stretch>
        </p:blipFill>
        <p:spPr bwMode="auto">
          <a:xfrm>
            <a:off x="5652120" y="5733256"/>
            <a:ext cx="3240360" cy="8640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Institucionalización de la evaluación</a:t>
            </a:r>
          </a:p>
        </p:txBody>
      </p:sp>
      <p:sp>
        <p:nvSpPr>
          <p:cNvPr id="2052" name="Rectangle 3"/>
          <p:cNvSpPr>
            <a:spLocks noGrp="1" noChangeArrowheads="1"/>
          </p:cNvSpPr>
          <p:nvPr>
            <p:ph type="body" sz="half" idx="1"/>
          </p:nvPr>
        </p:nvSpPr>
        <p:spPr>
          <a:xfrm>
            <a:off x="457200" y="1285860"/>
            <a:ext cx="7354888" cy="5429288"/>
          </a:xfrm>
        </p:spPr>
        <p:txBody>
          <a:bodyPr>
            <a:normAutofit/>
          </a:bodyPr>
          <a:lstStyle/>
          <a:p>
            <a:pPr algn="just"/>
            <a:r>
              <a:rPr lang="es-ES" sz="2400" dirty="0" smtClean="0">
                <a:latin typeface="Garamond" pitchFamily="18" charset="0"/>
              </a:rPr>
              <a:t>Instrumentos legales. Costa Rica</a:t>
            </a:r>
          </a:p>
          <a:p>
            <a:pPr algn="just"/>
            <a:r>
              <a:rPr lang="es-ES" sz="2400" dirty="0" smtClean="0">
                <a:latin typeface="Garamond" pitchFamily="18" charset="0"/>
              </a:rPr>
              <a:t>Se han aprobado las siguientes leyes en las que se regula la evaluación de políticas y programas: </a:t>
            </a:r>
          </a:p>
          <a:p>
            <a:pPr lvl="1" algn="just"/>
            <a:r>
              <a:rPr lang="es-ES" sz="2400" dirty="0" smtClean="0">
                <a:latin typeface="Garamond" pitchFamily="18" charset="0"/>
              </a:rPr>
              <a:t>La Constitución Política (artículo 11), </a:t>
            </a:r>
          </a:p>
          <a:p>
            <a:pPr lvl="1" algn="just"/>
            <a:r>
              <a:rPr lang="es-ES" sz="2400" dirty="0" smtClean="0">
                <a:latin typeface="Garamond" pitchFamily="18" charset="0"/>
              </a:rPr>
              <a:t>La Ley de Planificación Nacional 5525 (artículo 2), </a:t>
            </a:r>
          </a:p>
          <a:p>
            <a:pPr lvl="1" algn="just"/>
            <a:r>
              <a:rPr lang="es-ES" sz="2400" dirty="0" smtClean="0">
                <a:latin typeface="Garamond" pitchFamily="18" charset="0"/>
              </a:rPr>
              <a:t>La Ley General de Administración Financiera y Presupuestos Públicos 8131 (artículos 52 y 56)</a:t>
            </a:r>
          </a:p>
          <a:p>
            <a:pPr lvl="1" algn="just"/>
            <a:r>
              <a:rPr lang="es-ES" sz="2400" dirty="0" smtClean="0">
                <a:latin typeface="Garamond" pitchFamily="18" charset="0"/>
              </a:rPr>
              <a:t>El Decreto N°35755-PLAN (artículo 8).</a:t>
            </a:r>
          </a:p>
          <a:p>
            <a:pPr algn="just"/>
            <a:r>
              <a:rPr lang="es-ES" sz="2400" dirty="0" smtClean="0">
                <a:latin typeface="Garamond" pitchFamily="18" charset="0"/>
              </a:rPr>
              <a:t>Este marco normativo regula la evaluación, sus procesos, organización y estructura, pero no establece los recursos financieros necesarios para llevarla a cabo.</a:t>
            </a:r>
            <a:endParaRPr lang="es-ES" sz="2400" dirty="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06498"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Institucionalización de la evaluación</a:t>
            </a:r>
          </a:p>
        </p:txBody>
      </p:sp>
      <p:sp>
        <p:nvSpPr>
          <p:cNvPr id="2052" name="Rectangle 3"/>
          <p:cNvSpPr>
            <a:spLocks noGrp="1" noChangeArrowheads="1"/>
          </p:cNvSpPr>
          <p:nvPr>
            <p:ph type="body" sz="half" idx="1"/>
          </p:nvPr>
        </p:nvSpPr>
        <p:spPr>
          <a:xfrm>
            <a:off x="457200" y="1285860"/>
            <a:ext cx="7354888" cy="5429288"/>
          </a:xfrm>
        </p:spPr>
        <p:txBody>
          <a:bodyPr>
            <a:normAutofit/>
          </a:bodyPr>
          <a:lstStyle/>
          <a:p>
            <a:pPr algn="just"/>
            <a:r>
              <a:rPr lang="es-ES" sz="2400" dirty="0" smtClean="0">
                <a:latin typeface="Garamond" pitchFamily="18" charset="0"/>
              </a:rPr>
              <a:t>Instrumentos legales. Ecuador</a:t>
            </a:r>
          </a:p>
          <a:p>
            <a:pPr lvl="1" algn="just"/>
            <a:r>
              <a:rPr lang="es-ES" sz="2200" dirty="0" smtClean="0">
                <a:latin typeface="Garamond" pitchFamily="18" charset="0"/>
              </a:rPr>
              <a:t>Constitución (Artículos 85, 277, 297) </a:t>
            </a:r>
          </a:p>
          <a:p>
            <a:pPr lvl="1" algn="just"/>
            <a:r>
              <a:rPr lang="es-ES" sz="2200" dirty="0" smtClean="0">
                <a:latin typeface="Garamond" pitchFamily="18" charset="0"/>
              </a:rPr>
              <a:t>Código Orgánico de Planificación y Finanzas Públicas (Artículos: 6.4,  26.6, 39 y 119).</a:t>
            </a:r>
          </a:p>
          <a:p>
            <a:pPr lvl="1" algn="just"/>
            <a:r>
              <a:rPr lang="es-ES" sz="2200" dirty="0" smtClean="0">
                <a:latin typeface="Garamond" pitchFamily="18" charset="0"/>
              </a:rPr>
              <a:t>Decreto Ejecutivo 726 (Art. 15)</a:t>
            </a:r>
          </a:p>
          <a:p>
            <a:pPr lvl="1" algn="just"/>
            <a:r>
              <a:rPr lang="es-ES" sz="2200" dirty="0" smtClean="0">
                <a:latin typeface="Garamond" pitchFamily="18" charset="0"/>
              </a:rPr>
              <a:t>Estatuto Orgánico por procesos de la Secretaría Nacional de Planificación y Desarrollo</a:t>
            </a:r>
          </a:p>
          <a:p>
            <a:pPr algn="just"/>
            <a:r>
              <a:rPr lang="es-ES" sz="2400" dirty="0" smtClean="0">
                <a:latin typeface="Garamond" pitchFamily="18" charset="0"/>
              </a:rPr>
              <a:t>Instrumentos legales. Paraguay</a:t>
            </a:r>
          </a:p>
          <a:p>
            <a:pPr lvl="1" algn="just"/>
            <a:r>
              <a:rPr lang="es-ES" sz="2200" dirty="0" smtClean="0">
                <a:latin typeface="Garamond" pitchFamily="18" charset="0"/>
              </a:rPr>
              <a:t>El Decreto N° 1100 por el que se reglamenta la Ley n° 5142 que aprueba el presupuesto general de la nación para el ejercicio fiscal 2014 dedica el capítulo 9 al Sistema de Control y Evaluación, estando también contemplado en la Ley 1535/99 de Administración Financiera (artículo 27)</a:t>
            </a:r>
          </a:p>
          <a:p>
            <a:pPr algn="just"/>
            <a:endParaRPr lang="es-ES" sz="2400" dirty="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07522"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Institucionalización de la evaluación</a:t>
            </a:r>
          </a:p>
        </p:txBody>
      </p:sp>
      <p:sp>
        <p:nvSpPr>
          <p:cNvPr id="2052" name="Rectangle 3"/>
          <p:cNvSpPr>
            <a:spLocks noGrp="1" noChangeArrowheads="1"/>
          </p:cNvSpPr>
          <p:nvPr>
            <p:ph type="body" sz="half" idx="1"/>
          </p:nvPr>
        </p:nvSpPr>
        <p:spPr>
          <a:xfrm>
            <a:off x="457200" y="1285860"/>
            <a:ext cx="7354888" cy="5429288"/>
          </a:xfrm>
        </p:spPr>
        <p:txBody>
          <a:bodyPr>
            <a:normAutofit fontScale="92500" lnSpcReduction="20000"/>
          </a:bodyPr>
          <a:lstStyle/>
          <a:p>
            <a:pPr algn="just"/>
            <a:r>
              <a:rPr lang="es-ES" sz="2400" dirty="0" smtClean="0">
                <a:latin typeface="Garamond" pitchFamily="18" charset="0"/>
              </a:rPr>
              <a:t>Instrumentos legales. Perú</a:t>
            </a:r>
          </a:p>
          <a:p>
            <a:pPr lvl="1" algn="just"/>
            <a:r>
              <a:rPr lang="es-ES" sz="2200" dirty="0" smtClean="0">
                <a:latin typeface="Garamond" pitchFamily="18" charset="0"/>
              </a:rPr>
              <a:t>La Ley General de Presupuesto Público hace referencia a las Evaluaciones de los Programas Presupuestales (artículo 79) y en las leyes anuales de presupuesto se incluye un articulado sobre el uso de las Evaluaciones Independientes en el proceso presupuestal. </a:t>
            </a:r>
          </a:p>
          <a:p>
            <a:pPr lvl="1" algn="just"/>
            <a:r>
              <a:rPr lang="es-ES" sz="2200" dirty="0" smtClean="0">
                <a:latin typeface="Garamond" pitchFamily="18" charset="0"/>
              </a:rPr>
              <a:t>Además, la Directiva Nº 009-2008-EF/76.01 (modificada por la Resolución Directoral Nº 023-2012-EF/50.01) tiene como objetivo establecer los procedimientos y lineamientos para la aplicación de evaluaciones independientes a las asignaciones presupuestales.</a:t>
            </a:r>
          </a:p>
          <a:p>
            <a:pPr algn="just"/>
            <a:r>
              <a:rPr lang="es-ES" sz="2400" dirty="0" smtClean="0">
                <a:latin typeface="Garamond" pitchFamily="18" charset="0"/>
              </a:rPr>
              <a:t>Instrumentos legales. Uruguay</a:t>
            </a:r>
          </a:p>
          <a:p>
            <a:pPr lvl="1" algn="just"/>
            <a:r>
              <a:rPr lang="es-ES" sz="2200" dirty="0" smtClean="0">
                <a:latin typeface="Garamond" pitchFamily="18" charset="0"/>
              </a:rPr>
              <a:t>La ley de Presupuesto Nacional Nº 16.736 de 1996 fija entre los cometidos de la Oficina de Planeamiento y Presupuesto (artículo 39), la evaluación técnica previa, concomitante y posterior a su ejecución, de los programas y proyectos comprendidos en el Presupuesto Nacional, informando sobre la eficacia, eficiencia e impacto de éstos, función que es desarrollada con mayor detalle en la  ley  Nº 18.996, de Rendición de Cuentas y Balance de Ejecución Presupuestal del año 2011.</a:t>
            </a:r>
            <a:endParaRPr lang="es-ES" sz="2400" dirty="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08546"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Órganos de evaluación</a:t>
            </a:r>
          </a:p>
        </p:txBody>
      </p:sp>
      <p:sp>
        <p:nvSpPr>
          <p:cNvPr id="2052" name="Rectangle 3"/>
          <p:cNvSpPr>
            <a:spLocks noGrp="1" noChangeArrowheads="1"/>
          </p:cNvSpPr>
          <p:nvPr>
            <p:ph type="body" sz="half" idx="1"/>
          </p:nvPr>
        </p:nvSpPr>
        <p:spPr>
          <a:xfrm>
            <a:off x="457200" y="1285860"/>
            <a:ext cx="7354888" cy="5429288"/>
          </a:xfrm>
        </p:spPr>
        <p:txBody>
          <a:bodyPr>
            <a:normAutofit fontScale="92500" lnSpcReduction="10000"/>
          </a:bodyPr>
          <a:lstStyle/>
          <a:p>
            <a:pPr algn="just">
              <a:lnSpc>
                <a:spcPct val="120000"/>
              </a:lnSpc>
            </a:pPr>
            <a:r>
              <a:rPr lang="es-ES" sz="2400" dirty="0" smtClean="0">
                <a:latin typeface="Garamond" pitchFamily="18" charset="0"/>
              </a:rPr>
              <a:t>En la práctica totalidad de países democráticos existen órganos de control del gasto (Contralorías y Tribunales de Cuentas), pero no existen órganos o instituciones de evaluación con competencias en todo el Sector Público, sino áreas de evaluación inscritas en Ministerios y Entidades Públicas con competencias limitadas a su propio ámbito de actuación.</a:t>
            </a:r>
          </a:p>
          <a:p>
            <a:pPr algn="just">
              <a:lnSpc>
                <a:spcPct val="120000"/>
              </a:lnSpc>
            </a:pPr>
            <a:r>
              <a:rPr lang="es-ES" sz="2400" dirty="0" smtClean="0">
                <a:latin typeface="Garamond" pitchFamily="18" charset="0"/>
              </a:rPr>
              <a:t>Ello significa la elección discrecional de los programas que van a ser objeto de evaluación, la ausencia de procedimientos y la falta de transparencia en la difusión de los resultados de la misma, sobre todo si no han sido los esperados.</a:t>
            </a:r>
          </a:p>
          <a:p>
            <a:pPr algn="just">
              <a:lnSpc>
                <a:spcPct val="120000"/>
              </a:lnSpc>
            </a:pPr>
            <a:r>
              <a:rPr lang="es-ES" sz="2400" smtClean="0">
                <a:latin typeface="Garamond" pitchFamily="18" charset="0"/>
              </a:rPr>
              <a:t>En teoría, lo </a:t>
            </a:r>
            <a:r>
              <a:rPr lang="es-ES" sz="2400" dirty="0" smtClean="0">
                <a:latin typeface="Garamond" pitchFamily="18" charset="0"/>
              </a:rPr>
              <a:t>deseable es que exista un órgano rector de la evaluación, que goce de independencia y que tenga atribuida la competencia en materia de procedimientos, metodología y utilización y difusión de los resultados de la evaluación.  </a:t>
            </a: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09570"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Órganos de evaluación</a:t>
            </a:r>
          </a:p>
        </p:txBody>
      </p:sp>
      <p:sp>
        <p:nvSpPr>
          <p:cNvPr id="2052" name="Rectangle 3"/>
          <p:cNvSpPr>
            <a:spLocks noGrp="1" noChangeArrowheads="1"/>
          </p:cNvSpPr>
          <p:nvPr>
            <p:ph type="body" sz="half" idx="1"/>
          </p:nvPr>
        </p:nvSpPr>
        <p:spPr>
          <a:xfrm>
            <a:off x="457200" y="1285860"/>
            <a:ext cx="7354888" cy="5429288"/>
          </a:xfrm>
        </p:spPr>
        <p:txBody>
          <a:bodyPr>
            <a:normAutofit lnSpcReduction="10000"/>
          </a:bodyPr>
          <a:lstStyle/>
          <a:p>
            <a:pPr algn="just">
              <a:lnSpc>
                <a:spcPct val="120000"/>
              </a:lnSpc>
            </a:pPr>
            <a:r>
              <a:rPr lang="es-ES" sz="2400" dirty="0" smtClean="0">
                <a:latin typeface="Garamond" pitchFamily="18" charset="0"/>
              </a:rPr>
              <a:t>Puede ser un órgano ya existente: hiperinflación administrativa</a:t>
            </a:r>
          </a:p>
          <a:p>
            <a:pPr algn="just">
              <a:lnSpc>
                <a:spcPct val="120000"/>
              </a:lnSpc>
            </a:pPr>
            <a:r>
              <a:rPr lang="es-ES" sz="2400" dirty="0" smtClean="0">
                <a:latin typeface="Garamond" pitchFamily="18" charset="0"/>
              </a:rPr>
              <a:t>El hecho de que un órgano tenga atribuida la competencia en materia de evaluación no significa que las evaluaciones sean llevadas a cabo exclusivamente por el personal adscrito a ésta institución (</a:t>
            </a:r>
            <a:r>
              <a:rPr lang="es-ES" sz="2400" dirty="0" err="1" smtClean="0">
                <a:latin typeface="Garamond" pitchFamily="18" charset="0"/>
              </a:rPr>
              <a:t>externalización</a:t>
            </a:r>
            <a:r>
              <a:rPr lang="es-ES" sz="2400" dirty="0" smtClean="0">
                <a:latin typeface="Garamond" pitchFamily="18" charset="0"/>
              </a:rPr>
              <a:t>, cooperación administrativa). </a:t>
            </a:r>
          </a:p>
          <a:p>
            <a:pPr algn="just">
              <a:lnSpc>
                <a:spcPct val="120000"/>
              </a:lnSpc>
            </a:pPr>
            <a:r>
              <a:rPr lang="es-ES" sz="2400" dirty="0" smtClean="0">
                <a:latin typeface="Garamond" pitchFamily="18" charset="0"/>
              </a:rPr>
              <a:t>Además, lo habitual es que en la prestación de servicios públicos a la ciudadanía intervenga más de una entidad (p.ej., programa de nutrición infantil). Evaluar el programa requerirá la colaboración de todas las entidades necesarias en la prestación del servicio público.</a:t>
            </a:r>
            <a:endParaRPr lang="es-ES" sz="2400" dirty="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10594"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Órganos de evaluación</a:t>
            </a:r>
          </a:p>
        </p:txBody>
      </p:sp>
      <p:sp>
        <p:nvSpPr>
          <p:cNvPr id="2052" name="Rectangle 3"/>
          <p:cNvSpPr>
            <a:spLocks noGrp="1" noChangeArrowheads="1"/>
          </p:cNvSpPr>
          <p:nvPr>
            <p:ph type="body" sz="half" idx="1"/>
          </p:nvPr>
        </p:nvSpPr>
        <p:spPr>
          <a:xfrm>
            <a:off x="457200" y="1285860"/>
            <a:ext cx="7354888" cy="5429288"/>
          </a:xfrm>
        </p:spPr>
        <p:txBody>
          <a:bodyPr>
            <a:noAutofit/>
          </a:bodyPr>
          <a:lstStyle/>
          <a:p>
            <a:pPr algn="just">
              <a:lnSpc>
                <a:spcPct val="120000"/>
              </a:lnSpc>
            </a:pPr>
            <a:r>
              <a:rPr lang="es-ES" sz="2400" dirty="0" smtClean="0">
                <a:latin typeface="Garamond" pitchFamily="18" charset="0"/>
              </a:rPr>
              <a:t>Costa Rica</a:t>
            </a:r>
          </a:p>
          <a:p>
            <a:pPr lvl="1" algn="just">
              <a:lnSpc>
                <a:spcPct val="120000"/>
              </a:lnSpc>
            </a:pPr>
            <a:r>
              <a:rPr lang="es-ES" sz="2000" dirty="0" smtClean="0">
                <a:latin typeface="Garamond" pitchFamily="18" charset="0"/>
              </a:rPr>
              <a:t>MIDEPLAN, como ente rector del SNE, cuenta con el Área de Evaluación y Seguimiento, que tiene la competencia en evaluación a nivel nacional.</a:t>
            </a:r>
          </a:p>
          <a:p>
            <a:pPr lvl="1" algn="just">
              <a:lnSpc>
                <a:spcPct val="120000"/>
              </a:lnSpc>
            </a:pPr>
            <a:r>
              <a:rPr lang="es-ES" sz="2000" dirty="0" smtClean="0">
                <a:latin typeface="Garamond" pitchFamily="18" charset="0"/>
              </a:rPr>
              <a:t>Adicionalmente, hay otros entes que también realizan evaluación, tales como el Ministerio de Hacienda, rector en lo relativo a la asignación presupuestaria para el Gobierno Central (34% cobertura del presupuesto) y la Contraloría General de la República, para la asignación de los organismos y entes descentralizados (66% cobertura del presupuesto). </a:t>
            </a:r>
          </a:p>
          <a:p>
            <a:pPr lvl="1" algn="just">
              <a:lnSpc>
                <a:spcPct val="120000"/>
              </a:lnSpc>
            </a:pPr>
            <a:r>
              <a:rPr lang="es-ES" sz="2000" dirty="0" smtClean="0">
                <a:latin typeface="Garamond" pitchFamily="18" charset="0"/>
              </a:rPr>
              <a:t>La Contraloría es un ente constitucionalmente dispuesto para ejercer de contralor de la Hacienda Pública y que ha asumido ciertos vacíos en materia de evaluación.</a:t>
            </a: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11618"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Órganos de evaluación</a:t>
            </a:r>
          </a:p>
        </p:txBody>
      </p:sp>
      <p:sp>
        <p:nvSpPr>
          <p:cNvPr id="2052" name="Rectangle 3"/>
          <p:cNvSpPr>
            <a:spLocks noGrp="1" noChangeArrowheads="1"/>
          </p:cNvSpPr>
          <p:nvPr>
            <p:ph type="body" sz="half" idx="1"/>
          </p:nvPr>
        </p:nvSpPr>
        <p:spPr>
          <a:xfrm>
            <a:off x="457200" y="1285860"/>
            <a:ext cx="7354888" cy="5429288"/>
          </a:xfrm>
        </p:spPr>
        <p:txBody>
          <a:bodyPr>
            <a:noAutofit/>
          </a:bodyPr>
          <a:lstStyle/>
          <a:p>
            <a:pPr algn="just">
              <a:lnSpc>
                <a:spcPct val="120000"/>
              </a:lnSpc>
            </a:pPr>
            <a:r>
              <a:rPr lang="es-ES" sz="2400" dirty="0" smtClean="0">
                <a:latin typeface="Garamond" pitchFamily="18" charset="0"/>
              </a:rPr>
              <a:t>Ecuador. </a:t>
            </a:r>
          </a:p>
          <a:p>
            <a:pPr lvl="1" algn="just">
              <a:lnSpc>
                <a:spcPct val="120000"/>
              </a:lnSpc>
            </a:pPr>
            <a:r>
              <a:rPr lang="es-ES" sz="2400" dirty="0" smtClean="0">
                <a:latin typeface="Garamond" pitchFamily="18" charset="0"/>
              </a:rPr>
              <a:t>A la Secretaría Nacional de Planificación y Desarrollo, le corresponde la evaluación de resultados e impactos del cumplimiento del Plan Nacional de Desarrollo.  </a:t>
            </a:r>
          </a:p>
          <a:p>
            <a:pPr lvl="1" algn="just">
              <a:lnSpc>
                <a:spcPct val="120000"/>
              </a:lnSpc>
            </a:pPr>
            <a:r>
              <a:rPr lang="es-ES" sz="2400" dirty="0" smtClean="0">
                <a:latin typeface="Garamond" pitchFamily="18" charset="0"/>
              </a:rPr>
              <a:t>A los Ministerios Coordinadores, la evaluación de impacto y resultados de la implementación de las agendas y políticas sectoriales.</a:t>
            </a:r>
          </a:p>
          <a:p>
            <a:pPr lvl="1" algn="just">
              <a:lnSpc>
                <a:spcPct val="120000"/>
              </a:lnSpc>
            </a:pPr>
            <a:r>
              <a:rPr lang="es-ES" sz="2400" dirty="0" smtClean="0">
                <a:latin typeface="Garamond" pitchFamily="18" charset="0"/>
              </a:rPr>
              <a:t>A la Secretaría Nacional de la Administración Pública, las evaluaciones de gestión.</a:t>
            </a:r>
          </a:p>
          <a:p>
            <a:pPr algn="just"/>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12642"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Órganos de evaluación</a:t>
            </a:r>
          </a:p>
        </p:txBody>
      </p:sp>
      <p:sp>
        <p:nvSpPr>
          <p:cNvPr id="2052" name="Rectangle 3"/>
          <p:cNvSpPr>
            <a:spLocks noGrp="1" noChangeArrowheads="1"/>
          </p:cNvSpPr>
          <p:nvPr>
            <p:ph type="body" sz="half" idx="1"/>
          </p:nvPr>
        </p:nvSpPr>
        <p:spPr>
          <a:xfrm>
            <a:off x="457200" y="1285860"/>
            <a:ext cx="7354888" cy="5429288"/>
          </a:xfrm>
        </p:spPr>
        <p:txBody>
          <a:bodyPr>
            <a:normAutofit fontScale="70000" lnSpcReduction="20000"/>
          </a:bodyPr>
          <a:lstStyle/>
          <a:p>
            <a:pPr algn="just">
              <a:lnSpc>
                <a:spcPct val="120000"/>
              </a:lnSpc>
            </a:pPr>
            <a:r>
              <a:rPr lang="es-ES" sz="2900" dirty="0" smtClean="0">
                <a:latin typeface="Garamond" pitchFamily="18" charset="0"/>
              </a:rPr>
              <a:t>Ecuador. </a:t>
            </a:r>
          </a:p>
          <a:p>
            <a:pPr algn="just">
              <a:lnSpc>
                <a:spcPct val="120000"/>
              </a:lnSpc>
            </a:pPr>
            <a:r>
              <a:rPr lang="es-ES" sz="2900" dirty="0" smtClean="0">
                <a:latin typeface="Garamond" pitchFamily="18" charset="0"/>
              </a:rPr>
              <a:t>SENPLADES está estructurando el SNE, que permita medir el logro de objetivos y metas del Plan Nacional de Desarrollo a través de las intervenciones públicas, identificando el alcance de las evaluaciones, actores y responsabilidades y lineamientos estandarizados, entre otros.  Se contempla, además, la aprobación del Plan de Evaluaciones por parte del Consejo Nacional de Planificación, mediante resolución, que sería vinculante en su cumplimiento. </a:t>
            </a:r>
          </a:p>
          <a:p>
            <a:pPr algn="just">
              <a:lnSpc>
                <a:spcPct val="120000"/>
              </a:lnSpc>
            </a:pPr>
            <a:r>
              <a:rPr lang="es-ES" sz="2900" dirty="0" smtClean="0">
                <a:latin typeface="Garamond" pitchFamily="18" charset="0"/>
              </a:rPr>
              <a:t>Hay actuaciones objeto de evaluaciones en las que intervienen varias instituciones, procesos que deben ser coordinados por la SENPLADES. En los mismos, tanto las entidades ejecutoras como las coordinadoras intervienen en la provisión y acceso a la información para el desarrollo de la evaluación. </a:t>
            </a:r>
          </a:p>
          <a:p>
            <a:pPr algn="just">
              <a:lnSpc>
                <a:spcPct val="120000"/>
              </a:lnSpc>
            </a:pPr>
            <a:r>
              <a:rPr lang="es-ES" sz="2900" dirty="0" smtClean="0">
                <a:latin typeface="Garamond" pitchFamily="18" charset="0"/>
              </a:rPr>
              <a:t>Finalmente, las evaluaciones en Ecuador poseen un carácter cooperativo, intersectorial y multidisciplinario a lo largo del todo el proceso.</a:t>
            </a:r>
          </a:p>
          <a:p>
            <a:pPr algn="just"/>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13666"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Órganos de evaluación</a:t>
            </a:r>
          </a:p>
        </p:txBody>
      </p:sp>
      <p:sp>
        <p:nvSpPr>
          <p:cNvPr id="2052" name="Rectangle 3"/>
          <p:cNvSpPr>
            <a:spLocks noGrp="1" noChangeArrowheads="1"/>
          </p:cNvSpPr>
          <p:nvPr>
            <p:ph type="body" sz="half" idx="1"/>
          </p:nvPr>
        </p:nvSpPr>
        <p:spPr>
          <a:xfrm>
            <a:off x="457200" y="1285860"/>
            <a:ext cx="7354888" cy="5429288"/>
          </a:xfrm>
        </p:spPr>
        <p:txBody>
          <a:bodyPr>
            <a:normAutofit fontScale="70000" lnSpcReduction="20000"/>
          </a:bodyPr>
          <a:lstStyle/>
          <a:p>
            <a:pPr algn="just">
              <a:lnSpc>
                <a:spcPct val="120000"/>
              </a:lnSpc>
            </a:pPr>
            <a:r>
              <a:rPr lang="es-ES" sz="2900" dirty="0" smtClean="0">
                <a:latin typeface="Garamond" pitchFamily="18" charset="0"/>
              </a:rPr>
              <a:t>Paraguay</a:t>
            </a:r>
          </a:p>
          <a:p>
            <a:pPr lvl="1" algn="just">
              <a:lnSpc>
                <a:spcPct val="120000"/>
              </a:lnSpc>
            </a:pPr>
            <a:r>
              <a:rPr lang="es-ES" sz="2600" dirty="0" smtClean="0">
                <a:latin typeface="Garamond" pitchFamily="18" charset="0"/>
              </a:rPr>
              <a:t>La Dirección General de Presupuesto del Ministerio de Hacienda, tiene las competencias en materia de evaluación.</a:t>
            </a:r>
          </a:p>
          <a:p>
            <a:pPr algn="just">
              <a:lnSpc>
                <a:spcPct val="120000"/>
              </a:lnSpc>
            </a:pPr>
            <a:r>
              <a:rPr lang="es-ES" sz="2900" dirty="0" smtClean="0">
                <a:latin typeface="Garamond" pitchFamily="18" charset="0"/>
              </a:rPr>
              <a:t>Perú</a:t>
            </a:r>
          </a:p>
          <a:p>
            <a:pPr lvl="1" algn="just">
              <a:lnSpc>
                <a:spcPct val="120000"/>
              </a:lnSpc>
            </a:pPr>
            <a:r>
              <a:rPr lang="es-ES" sz="2500" dirty="0" smtClean="0">
                <a:latin typeface="Garamond" pitchFamily="18" charset="0"/>
              </a:rPr>
              <a:t>La Dirección de Seguimiento y Evaluación es el órgano con competencias en materia de evaluación. Esta Dirección se integra en el CEPLAN, que forma parte de la Presidencia del Consejo de Ministros.</a:t>
            </a:r>
          </a:p>
          <a:p>
            <a:pPr lvl="1" algn="just">
              <a:lnSpc>
                <a:spcPct val="120000"/>
              </a:lnSpc>
            </a:pPr>
            <a:r>
              <a:rPr lang="es-ES" sz="2500" dirty="0" smtClean="0">
                <a:latin typeface="Garamond" pitchFamily="18" charset="0"/>
              </a:rPr>
              <a:t>No obstante, es el Ministerio de Economía y Finanzas quien, hasta el momento, ha efectuado más evaluaciones (desde 2008 se han realizado 41 Evaluaciones de Diseño y Ejecución Presupuestal). </a:t>
            </a:r>
          </a:p>
          <a:p>
            <a:pPr lvl="1" algn="just">
              <a:lnSpc>
                <a:spcPct val="120000"/>
              </a:lnSpc>
            </a:pPr>
            <a:r>
              <a:rPr lang="es-ES" sz="2500" dirty="0" smtClean="0">
                <a:latin typeface="Garamond" pitchFamily="18" charset="0"/>
              </a:rPr>
              <a:t>Las evaluaciones son externas de acuerdo al principio de independencia, lo cual se da en dos niveles:</a:t>
            </a:r>
          </a:p>
          <a:p>
            <a:pPr lvl="2" algn="just">
              <a:lnSpc>
                <a:spcPct val="120000"/>
              </a:lnSpc>
            </a:pPr>
            <a:r>
              <a:rPr lang="es-ES" sz="2600" dirty="0" smtClean="0">
                <a:latin typeface="Garamond" pitchFamily="18" charset="0"/>
              </a:rPr>
              <a:t>La entidad que ejecuta una intervención no puede evaluarse a sí misma; </a:t>
            </a:r>
          </a:p>
          <a:p>
            <a:pPr lvl="2" algn="just">
              <a:lnSpc>
                <a:spcPct val="120000"/>
              </a:lnSpc>
            </a:pPr>
            <a:r>
              <a:rPr lang="es-ES" sz="2500" dirty="0" smtClean="0">
                <a:latin typeface="Garamond" pitchFamily="18" charset="0"/>
              </a:rPr>
              <a:t>Por medio de un proceso competitivo se selecciona un panel de consultores externos al MEF para que genere los resultados y recomendaciones de la evaluación.</a:t>
            </a:r>
          </a:p>
          <a:p>
            <a:pPr algn="just"/>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14690"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Órganos de evaluación</a:t>
            </a:r>
          </a:p>
        </p:txBody>
      </p:sp>
      <p:sp>
        <p:nvSpPr>
          <p:cNvPr id="2052" name="Rectangle 3"/>
          <p:cNvSpPr>
            <a:spLocks noGrp="1" noChangeArrowheads="1"/>
          </p:cNvSpPr>
          <p:nvPr>
            <p:ph type="body" sz="half" idx="1"/>
          </p:nvPr>
        </p:nvSpPr>
        <p:spPr>
          <a:xfrm>
            <a:off x="457200" y="1285860"/>
            <a:ext cx="7354888" cy="5429288"/>
          </a:xfrm>
        </p:spPr>
        <p:txBody>
          <a:bodyPr>
            <a:normAutofit/>
          </a:bodyPr>
          <a:lstStyle/>
          <a:p>
            <a:pPr algn="just">
              <a:lnSpc>
                <a:spcPct val="120000"/>
              </a:lnSpc>
            </a:pPr>
            <a:r>
              <a:rPr lang="es-ES" sz="2900" dirty="0" smtClean="0">
                <a:latin typeface="Garamond" pitchFamily="18" charset="0"/>
              </a:rPr>
              <a:t>Uruguay</a:t>
            </a:r>
          </a:p>
          <a:p>
            <a:pPr algn="just">
              <a:lnSpc>
                <a:spcPct val="120000"/>
              </a:lnSpc>
            </a:pPr>
            <a:r>
              <a:rPr lang="es-ES" sz="2200" dirty="0" smtClean="0">
                <a:latin typeface="Garamond" pitchFamily="18" charset="0"/>
              </a:rPr>
              <a:t>AGEV/OPP tiene competencia en evaluación de programas y políticas públicas a nivel nacional, buscando aportar desde una mirada transversal del Estado. </a:t>
            </a:r>
          </a:p>
          <a:p>
            <a:pPr algn="just">
              <a:lnSpc>
                <a:spcPct val="120000"/>
              </a:lnSpc>
            </a:pPr>
            <a:r>
              <a:rPr lang="es-ES" sz="2200" dirty="0" smtClean="0">
                <a:latin typeface="Garamond" pitchFamily="18" charset="0"/>
              </a:rPr>
              <a:t>Otras instituciones, tales como las unidades de evaluación de los ministerios sectoriales y los institutos especializados de evaluación aportan un punto de vista sectorial, también de alcance nacional (DNE del MDS, INEED).</a:t>
            </a:r>
          </a:p>
          <a:p>
            <a:pPr algn="just">
              <a:lnSpc>
                <a:spcPct val="120000"/>
              </a:lnSpc>
            </a:pPr>
            <a:r>
              <a:rPr lang="es-ES" sz="2200" dirty="0" smtClean="0">
                <a:latin typeface="Garamond" pitchFamily="18" charset="0"/>
              </a:rPr>
              <a:t>Colaboración entre AGEV/OPP y entidades sectoriales en la realización de evaluaciones conjuntas. (</a:t>
            </a:r>
            <a:r>
              <a:rPr lang="es-ES" sz="2200" dirty="0" err="1" smtClean="0">
                <a:latin typeface="Garamond" pitchFamily="18" charset="0"/>
              </a:rPr>
              <a:t>p.ej</a:t>
            </a:r>
            <a:r>
              <a:rPr lang="es-ES" sz="2200" dirty="0" smtClean="0">
                <a:latin typeface="Garamond" pitchFamily="18" charset="0"/>
              </a:rPr>
              <a:t>, evaluaciones DID en el ámbito de Educación). </a:t>
            </a: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15714"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3600" dirty="0" err="1" smtClean="0">
                <a:latin typeface="Garamond" pitchFamily="18" charset="0"/>
              </a:rPr>
              <a:t>Indice</a:t>
            </a:r>
            <a:endParaRPr lang="es-ES" sz="3600" dirty="0" smtClean="0">
              <a:latin typeface="Garamond" pitchFamily="18" charset="0"/>
            </a:endParaRPr>
          </a:p>
        </p:txBody>
      </p:sp>
      <p:sp>
        <p:nvSpPr>
          <p:cNvPr id="2052" name="Rectangle 3"/>
          <p:cNvSpPr>
            <a:spLocks noGrp="1" noChangeArrowheads="1"/>
          </p:cNvSpPr>
          <p:nvPr>
            <p:ph type="body" sz="half" idx="1"/>
          </p:nvPr>
        </p:nvSpPr>
        <p:spPr>
          <a:xfrm>
            <a:off x="457200" y="1600200"/>
            <a:ext cx="7354888" cy="4525963"/>
          </a:xfrm>
        </p:spPr>
        <p:txBody>
          <a:bodyPr>
            <a:normAutofit fontScale="77500" lnSpcReduction="20000"/>
          </a:bodyPr>
          <a:lstStyle/>
          <a:p>
            <a:pPr lvl="0">
              <a:buFont typeface="+mj-lt"/>
              <a:buAutoNum type="arabicPeriod"/>
            </a:pPr>
            <a:r>
              <a:rPr lang="es-ES" sz="2800" dirty="0" smtClean="0">
                <a:latin typeface="Garamond" pitchFamily="18" charset="0"/>
              </a:rPr>
              <a:t>Introducción</a:t>
            </a:r>
          </a:p>
          <a:p>
            <a:pPr lvl="0">
              <a:buFont typeface="+mj-lt"/>
              <a:buAutoNum type="arabicPeriod"/>
            </a:pPr>
            <a:r>
              <a:rPr lang="es-ES" sz="2800" dirty="0" smtClean="0">
                <a:latin typeface="Garamond" pitchFamily="18" charset="0"/>
              </a:rPr>
              <a:t>Institucionalización de la evaluación</a:t>
            </a:r>
          </a:p>
          <a:p>
            <a:pPr lvl="0">
              <a:buFont typeface="+mj-lt"/>
              <a:buAutoNum type="arabicPeriod"/>
            </a:pPr>
            <a:r>
              <a:rPr lang="es-ES" sz="2800" dirty="0" smtClean="0">
                <a:latin typeface="Garamond" pitchFamily="18" charset="0"/>
              </a:rPr>
              <a:t>Órganos de evaluación</a:t>
            </a:r>
          </a:p>
          <a:p>
            <a:pPr lvl="0">
              <a:buFont typeface="+mj-lt"/>
              <a:buAutoNum type="arabicPeriod"/>
            </a:pPr>
            <a:r>
              <a:rPr lang="es-ES" sz="2800" dirty="0" smtClean="0">
                <a:latin typeface="Garamond" pitchFamily="18" charset="0"/>
              </a:rPr>
              <a:t>Planificación de la evaluación</a:t>
            </a:r>
          </a:p>
          <a:p>
            <a:pPr lvl="0">
              <a:buFont typeface="+mj-lt"/>
              <a:buAutoNum type="arabicPeriod"/>
            </a:pPr>
            <a:r>
              <a:rPr lang="es-ES" sz="2800" dirty="0" smtClean="0">
                <a:latin typeface="Garamond" pitchFamily="18" charset="0"/>
              </a:rPr>
              <a:t>Vinculación entre la planificación y la evaluación</a:t>
            </a:r>
          </a:p>
          <a:p>
            <a:pPr lvl="0">
              <a:buFont typeface="+mj-lt"/>
              <a:buAutoNum type="arabicPeriod"/>
            </a:pPr>
            <a:r>
              <a:rPr lang="es-ES" sz="2800" dirty="0" smtClean="0">
                <a:latin typeface="Garamond" pitchFamily="18" charset="0"/>
              </a:rPr>
              <a:t>Integración de la evaluación en el ciclo presupuestario</a:t>
            </a:r>
          </a:p>
          <a:p>
            <a:pPr lvl="0">
              <a:buFont typeface="+mj-lt"/>
              <a:buAutoNum type="arabicPeriod"/>
            </a:pPr>
            <a:r>
              <a:rPr lang="es-ES" sz="2800" dirty="0" smtClean="0">
                <a:latin typeface="Garamond" pitchFamily="18" charset="0"/>
              </a:rPr>
              <a:t>Formación en evaluación</a:t>
            </a:r>
          </a:p>
          <a:p>
            <a:pPr lvl="0">
              <a:buFont typeface="+mj-lt"/>
              <a:buAutoNum type="arabicPeriod"/>
            </a:pPr>
            <a:r>
              <a:rPr lang="es-ES" sz="2800" dirty="0" smtClean="0">
                <a:latin typeface="Garamond" pitchFamily="18" charset="0"/>
              </a:rPr>
              <a:t>Disponibilidad y fiabilidad de los datos</a:t>
            </a:r>
          </a:p>
          <a:p>
            <a:pPr lvl="0">
              <a:buFont typeface="+mj-lt"/>
              <a:buAutoNum type="arabicPeriod"/>
            </a:pPr>
            <a:r>
              <a:rPr lang="es-ES" sz="2800" dirty="0" smtClean="0">
                <a:latin typeface="Garamond" pitchFamily="18" charset="0"/>
              </a:rPr>
              <a:t>Utilización de los resultados de la evaluación en la toma de decisiones</a:t>
            </a:r>
          </a:p>
          <a:p>
            <a:pPr lvl="0">
              <a:buFont typeface="+mj-lt"/>
              <a:buAutoNum type="arabicPeriod"/>
            </a:pPr>
            <a:r>
              <a:rPr lang="es-ES" sz="2800" dirty="0" smtClean="0">
                <a:latin typeface="Garamond" pitchFamily="18" charset="0"/>
              </a:rPr>
              <a:t>Transparencia en la difusión de los resultados</a:t>
            </a:r>
          </a:p>
          <a:p>
            <a:pPr lvl="0">
              <a:buFont typeface="+mj-lt"/>
              <a:buAutoNum type="arabicPeriod"/>
            </a:pPr>
            <a:r>
              <a:rPr lang="es-ES" sz="2800" dirty="0" smtClean="0">
                <a:latin typeface="Garamond" pitchFamily="18" charset="0"/>
              </a:rPr>
              <a:t>Utilización de metodologías adecuadas</a:t>
            </a:r>
          </a:p>
          <a:p>
            <a:pPr lvl="0">
              <a:buFont typeface="+mj-lt"/>
              <a:buAutoNum type="arabicPeriod"/>
            </a:pPr>
            <a:r>
              <a:rPr lang="es-ES" sz="2800" dirty="0" smtClean="0">
                <a:latin typeface="Garamond" pitchFamily="18" charset="0"/>
              </a:rPr>
              <a:t>La evaluación de impacto: algunas consideraciones</a:t>
            </a: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98306"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Planificación de la evaluación</a:t>
            </a:r>
          </a:p>
        </p:txBody>
      </p:sp>
      <p:sp>
        <p:nvSpPr>
          <p:cNvPr id="2052" name="Rectangle 3"/>
          <p:cNvSpPr>
            <a:spLocks noGrp="1" noChangeArrowheads="1"/>
          </p:cNvSpPr>
          <p:nvPr>
            <p:ph type="body" sz="half" idx="1"/>
          </p:nvPr>
        </p:nvSpPr>
        <p:spPr>
          <a:xfrm>
            <a:off x="457200" y="1285860"/>
            <a:ext cx="7354888" cy="5429288"/>
          </a:xfrm>
        </p:spPr>
        <p:txBody>
          <a:bodyPr>
            <a:noAutofit/>
          </a:bodyPr>
          <a:lstStyle/>
          <a:p>
            <a:pPr algn="just">
              <a:lnSpc>
                <a:spcPct val="120000"/>
              </a:lnSpc>
            </a:pPr>
            <a:r>
              <a:rPr lang="es-ES" sz="2800" dirty="0" smtClean="0">
                <a:latin typeface="Garamond" pitchFamily="18" charset="0"/>
              </a:rPr>
              <a:t>Contenido de un Plan de Evaluación</a:t>
            </a:r>
          </a:p>
          <a:p>
            <a:pPr lvl="1" algn="just">
              <a:lnSpc>
                <a:spcPct val="120000"/>
              </a:lnSpc>
            </a:pPr>
            <a:r>
              <a:rPr lang="es-ES" sz="2400" dirty="0" smtClean="0">
                <a:latin typeface="Garamond" pitchFamily="18" charset="0"/>
              </a:rPr>
              <a:t>Definición de políticas y programas que van a ser evaluados, conforme a criterios de selección previamente establecidos y estructurados en sectores </a:t>
            </a:r>
            <a:r>
              <a:rPr lang="es-ES" sz="2400" dirty="0" smtClean="0">
                <a:latin typeface="Garamond" pitchFamily="18" charset="0"/>
              </a:rPr>
              <a:t>(</a:t>
            </a:r>
            <a:r>
              <a:rPr lang="es-ES" sz="2400" dirty="0" smtClean="0">
                <a:latin typeface="Garamond" pitchFamily="18" charset="0"/>
              </a:rPr>
              <a:t>Planes sectoriales)</a:t>
            </a:r>
          </a:p>
          <a:p>
            <a:pPr lvl="1" algn="just">
              <a:lnSpc>
                <a:spcPct val="120000"/>
              </a:lnSpc>
            </a:pPr>
            <a:r>
              <a:rPr lang="es-ES" sz="2400" dirty="0" smtClean="0">
                <a:latin typeface="Garamond" pitchFamily="18" charset="0"/>
              </a:rPr>
              <a:t>Marco temporal de las evaluaciones: determinación de las políticas y programas que se van a evaluar en el ejercicio presupuestario (corto plazo), así como la previsión de las que se van a efectuar en el medio y largo plazo</a:t>
            </a:r>
          </a:p>
          <a:p>
            <a:pPr lvl="1" algn="just">
              <a:lnSpc>
                <a:spcPct val="120000"/>
              </a:lnSpc>
            </a:pPr>
            <a:r>
              <a:rPr lang="es-ES" sz="2400" dirty="0" smtClean="0">
                <a:latin typeface="Garamond" pitchFamily="18" charset="0"/>
              </a:rPr>
              <a:t>Alcance y tipo de evaluación de cada política o programa.</a:t>
            </a:r>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16738"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Planificación de la evaluación</a:t>
            </a:r>
          </a:p>
        </p:txBody>
      </p:sp>
      <p:sp>
        <p:nvSpPr>
          <p:cNvPr id="2052" name="Rectangle 3"/>
          <p:cNvSpPr>
            <a:spLocks noGrp="1" noChangeArrowheads="1"/>
          </p:cNvSpPr>
          <p:nvPr>
            <p:ph type="body" sz="half" idx="1"/>
          </p:nvPr>
        </p:nvSpPr>
        <p:spPr>
          <a:xfrm>
            <a:off x="457200" y="1285860"/>
            <a:ext cx="7354888" cy="5429288"/>
          </a:xfrm>
        </p:spPr>
        <p:txBody>
          <a:bodyPr>
            <a:noAutofit/>
          </a:bodyPr>
          <a:lstStyle/>
          <a:p>
            <a:pPr algn="just">
              <a:lnSpc>
                <a:spcPct val="120000"/>
              </a:lnSpc>
            </a:pPr>
            <a:r>
              <a:rPr lang="es-ES" sz="2800" dirty="0" smtClean="0">
                <a:latin typeface="Garamond" pitchFamily="18" charset="0"/>
              </a:rPr>
              <a:t>Contenido de un Plan de Evaluación</a:t>
            </a:r>
          </a:p>
          <a:p>
            <a:pPr lvl="1" algn="just">
              <a:lnSpc>
                <a:spcPct val="120000"/>
              </a:lnSpc>
            </a:pPr>
            <a:r>
              <a:rPr lang="es-ES" sz="2400" dirty="0" smtClean="0">
                <a:latin typeface="Garamond" pitchFamily="18" charset="0"/>
              </a:rPr>
              <a:t>Metodología a emplear en cada evaluación en función de su alcance, disponibilidad de datos necesarios y coste.</a:t>
            </a:r>
          </a:p>
          <a:p>
            <a:pPr lvl="1" algn="just">
              <a:lnSpc>
                <a:spcPct val="120000"/>
              </a:lnSpc>
            </a:pPr>
            <a:r>
              <a:rPr lang="es-ES" sz="2400" dirty="0" smtClean="0">
                <a:latin typeface="Garamond" pitchFamily="18" charset="0"/>
              </a:rPr>
              <a:t>Decisión sobre si la evaluación será externa o interna en función de capacidades y coste</a:t>
            </a:r>
          </a:p>
          <a:p>
            <a:pPr lvl="1" algn="just">
              <a:lnSpc>
                <a:spcPct val="120000"/>
              </a:lnSpc>
            </a:pPr>
            <a:r>
              <a:rPr lang="es-ES" sz="2400" dirty="0" smtClean="0">
                <a:latin typeface="Garamond" pitchFamily="18" charset="0"/>
              </a:rPr>
              <a:t>Datos necesarios para la evaluación y método de obtención (registros administrativos, datos estadísticos, encuestas)</a:t>
            </a:r>
          </a:p>
          <a:p>
            <a:pPr lvl="1" algn="just">
              <a:lnSpc>
                <a:spcPct val="120000"/>
              </a:lnSpc>
            </a:pPr>
            <a:r>
              <a:rPr lang="es-ES" sz="2400" dirty="0" smtClean="0">
                <a:latin typeface="Garamond" pitchFamily="18" charset="0"/>
              </a:rPr>
              <a:t>Estimación del coste de cada evaluación</a:t>
            </a:r>
          </a:p>
          <a:p>
            <a:pPr lvl="1" algn="just">
              <a:lnSpc>
                <a:spcPct val="120000"/>
              </a:lnSpc>
            </a:pPr>
            <a:r>
              <a:rPr lang="es-ES" sz="2400" dirty="0" smtClean="0">
                <a:latin typeface="Garamond" pitchFamily="18" charset="0"/>
              </a:rPr>
              <a:t>Presupuesto total del Plan de evaluaciones </a:t>
            </a:r>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17762"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Planificación de la evaluación</a:t>
            </a:r>
          </a:p>
        </p:txBody>
      </p:sp>
      <p:sp>
        <p:nvSpPr>
          <p:cNvPr id="2052" name="Rectangle 3"/>
          <p:cNvSpPr>
            <a:spLocks noGrp="1" noChangeArrowheads="1"/>
          </p:cNvSpPr>
          <p:nvPr>
            <p:ph type="body" sz="half" idx="1"/>
          </p:nvPr>
        </p:nvSpPr>
        <p:spPr>
          <a:xfrm>
            <a:off x="457200" y="1285860"/>
            <a:ext cx="7354888" cy="5429288"/>
          </a:xfrm>
        </p:spPr>
        <p:txBody>
          <a:bodyPr>
            <a:noAutofit/>
          </a:bodyPr>
          <a:lstStyle/>
          <a:p>
            <a:pPr algn="just">
              <a:lnSpc>
                <a:spcPct val="120000"/>
              </a:lnSpc>
            </a:pPr>
            <a:r>
              <a:rPr lang="es-ES" sz="2800" dirty="0" smtClean="0">
                <a:latin typeface="Garamond" pitchFamily="18" charset="0"/>
              </a:rPr>
              <a:t>Costa Rica</a:t>
            </a:r>
          </a:p>
          <a:p>
            <a:pPr lvl="1" algn="just">
              <a:lnSpc>
                <a:spcPct val="120000"/>
              </a:lnSpc>
            </a:pPr>
            <a:r>
              <a:rPr lang="es-ES" sz="2000" dirty="0" smtClean="0">
                <a:latin typeface="Garamond" pitchFamily="18" charset="0"/>
              </a:rPr>
              <a:t>MIDEPLAN ha iniciado el proceso de planificación de la evaluación, depurando los procedimientos y criterios para la priorización y selección de programas o políticas. </a:t>
            </a:r>
          </a:p>
          <a:p>
            <a:pPr lvl="1" algn="just">
              <a:lnSpc>
                <a:spcPct val="120000"/>
              </a:lnSpc>
            </a:pPr>
            <a:r>
              <a:rPr lang="es-ES" sz="2000" dirty="0" smtClean="0">
                <a:latin typeface="Garamond" pitchFamily="18" charset="0"/>
              </a:rPr>
              <a:t>Los sectores e instituciones junto con MIDEPLAN son los encargados de proponer y definir de manera conjunta los aspectos evaluativos. Con la propuesta de la Agenda Nacional de Evaluación, se espera que se definan recursos para la ejecución de las evaluaciones. </a:t>
            </a: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18786"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Planificación de la evaluación</a:t>
            </a:r>
          </a:p>
        </p:txBody>
      </p:sp>
      <p:sp>
        <p:nvSpPr>
          <p:cNvPr id="2052" name="Rectangle 3"/>
          <p:cNvSpPr>
            <a:spLocks noGrp="1" noChangeArrowheads="1"/>
          </p:cNvSpPr>
          <p:nvPr>
            <p:ph type="body" sz="half" idx="1"/>
          </p:nvPr>
        </p:nvSpPr>
        <p:spPr>
          <a:xfrm>
            <a:off x="457200" y="1285860"/>
            <a:ext cx="7354888" cy="5429288"/>
          </a:xfrm>
        </p:spPr>
        <p:txBody>
          <a:bodyPr>
            <a:noAutofit/>
          </a:bodyPr>
          <a:lstStyle/>
          <a:p>
            <a:pPr algn="just">
              <a:lnSpc>
                <a:spcPct val="120000"/>
              </a:lnSpc>
            </a:pPr>
            <a:r>
              <a:rPr lang="es-ES" sz="2400" dirty="0" smtClean="0">
                <a:latin typeface="Garamond" pitchFamily="18" charset="0"/>
              </a:rPr>
              <a:t>Ecuador</a:t>
            </a:r>
          </a:p>
          <a:p>
            <a:pPr lvl="1" algn="just"/>
            <a:r>
              <a:rPr lang="es-ES" sz="2000" dirty="0" smtClean="0">
                <a:latin typeface="Garamond" pitchFamily="18" charset="0"/>
              </a:rPr>
              <a:t>Desde 2012 </a:t>
            </a:r>
            <a:r>
              <a:rPr lang="es-ES" sz="2000" dirty="0" err="1" smtClean="0">
                <a:latin typeface="Garamond" pitchFamily="18" charset="0"/>
              </a:rPr>
              <a:t>Senplades</a:t>
            </a:r>
            <a:r>
              <a:rPr lang="es-ES" sz="2000" dirty="0" smtClean="0">
                <a:latin typeface="Garamond" pitchFamily="18" charset="0"/>
              </a:rPr>
              <a:t> viene coordinando la formulación del Sistema Nacional de Evaluación, conjuntamente con los Ministerios de Coordinación. En concreto, se plantea la formulación de un plan de evaluaciones bajo dos mecanismos de articulación institucional que integran Ministerios de Coordinación, Ministerios Sectoriales y </a:t>
            </a:r>
            <a:r>
              <a:rPr lang="es-ES" sz="2000" dirty="0" err="1" smtClean="0">
                <a:latin typeface="Garamond" pitchFamily="18" charset="0"/>
              </a:rPr>
              <a:t>Senplades</a:t>
            </a:r>
            <a:r>
              <a:rPr lang="es-ES" sz="2000" dirty="0" smtClean="0">
                <a:latin typeface="Garamond" pitchFamily="18" charset="0"/>
              </a:rPr>
              <a:t>. </a:t>
            </a:r>
          </a:p>
          <a:p>
            <a:pPr lvl="1" algn="just"/>
            <a:r>
              <a:rPr lang="es-ES" sz="2000" dirty="0" smtClean="0">
                <a:latin typeface="Garamond" pitchFamily="18" charset="0"/>
              </a:rPr>
              <a:t>Se han planteado instancias como Comités Ejecutivos de Evaluación y Comités Técnicos de Evaluación. Los primeros actúan en un nivel estratégico y deciden qué programas y/o proyectos públicos son susceptibles de evaluación, considerando varios criterios de selección. Los segundos se encargan del monitoreo técnico de los procesos de evaluación.</a:t>
            </a:r>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19810"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Planificación de la evaluación</a:t>
            </a:r>
          </a:p>
        </p:txBody>
      </p:sp>
      <p:sp>
        <p:nvSpPr>
          <p:cNvPr id="2052" name="Rectangle 3"/>
          <p:cNvSpPr>
            <a:spLocks noGrp="1" noChangeArrowheads="1"/>
          </p:cNvSpPr>
          <p:nvPr>
            <p:ph type="body" sz="half" idx="1"/>
          </p:nvPr>
        </p:nvSpPr>
        <p:spPr>
          <a:xfrm>
            <a:off x="457200" y="1285860"/>
            <a:ext cx="7354888" cy="5429288"/>
          </a:xfrm>
        </p:spPr>
        <p:txBody>
          <a:bodyPr>
            <a:noAutofit/>
          </a:bodyPr>
          <a:lstStyle/>
          <a:p>
            <a:pPr algn="just">
              <a:lnSpc>
                <a:spcPct val="120000"/>
              </a:lnSpc>
            </a:pPr>
            <a:r>
              <a:rPr lang="es-ES" sz="2400" dirty="0" smtClean="0">
                <a:latin typeface="Garamond" pitchFamily="18" charset="0"/>
              </a:rPr>
              <a:t>Paraguay</a:t>
            </a:r>
          </a:p>
          <a:p>
            <a:pPr lvl="1" algn="just">
              <a:lnSpc>
                <a:spcPct val="120000"/>
              </a:lnSpc>
            </a:pPr>
            <a:r>
              <a:rPr lang="es-ES" sz="2000" dirty="0" smtClean="0">
                <a:latin typeface="Garamond" pitchFamily="18" charset="0"/>
              </a:rPr>
              <a:t>Existe un Plan de la Dirección General de Presupuestos de carácter interno en base a la importancia del programa, financiera y/o social.</a:t>
            </a:r>
          </a:p>
          <a:p>
            <a:pPr algn="just">
              <a:lnSpc>
                <a:spcPct val="120000"/>
              </a:lnSpc>
            </a:pPr>
            <a:r>
              <a:rPr lang="es-ES" sz="2400" dirty="0" smtClean="0">
                <a:latin typeface="Garamond" pitchFamily="18" charset="0"/>
              </a:rPr>
              <a:t>Perú</a:t>
            </a:r>
          </a:p>
          <a:p>
            <a:pPr lvl="1" algn="just">
              <a:lnSpc>
                <a:spcPct val="120000"/>
              </a:lnSpc>
            </a:pPr>
            <a:r>
              <a:rPr lang="es-ES" sz="2000" dirty="0" smtClean="0">
                <a:latin typeface="Garamond" pitchFamily="18" charset="0"/>
              </a:rPr>
              <a:t>La Dirección General de Presupuesto Público del MEF selecciona una lista de Programas Presupuestales o Intervenciones a evaluar, que se incluyen en un artículo de la Ley Anual de Presupuesto.</a:t>
            </a:r>
          </a:p>
          <a:p>
            <a:pPr algn="just">
              <a:lnSpc>
                <a:spcPct val="120000"/>
              </a:lnSpc>
            </a:pPr>
            <a:r>
              <a:rPr lang="es-ES" sz="2400" dirty="0" smtClean="0">
                <a:latin typeface="Garamond" pitchFamily="18" charset="0"/>
              </a:rPr>
              <a:t>Uruguay</a:t>
            </a:r>
          </a:p>
          <a:p>
            <a:pPr lvl="1" algn="just">
              <a:lnSpc>
                <a:spcPct val="120000"/>
              </a:lnSpc>
            </a:pPr>
            <a:r>
              <a:rPr lang="es-ES" sz="2000" dirty="0" smtClean="0">
                <a:latin typeface="Garamond" pitchFamily="18" charset="0"/>
              </a:rPr>
              <a:t>Es el Poder Ejecutivo quien, a instancias de la OPP, fija anualmente la agenda de evaluación.</a:t>
            </a:r>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21858"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Integración de la evaluación</a:t>
            </a:r>
            <a:br>
              <a:rPr lang="es-ES" sz="2800" dirty="0" smtClean="0">
                <a:latin typeface="Garamond" pitchFamily="18" charset="0"/>
              </a:rPr>
            </a:br>
            <a:r>
              <a:rPr lang="es-ES" sz="2800" dirty="0" smtClean="0">
                <a:latin typeface="Garamond" pitchFamily="18" charset="0"/>
              </a:rPr>
              <a:t>en el ciclo presupuestario</a:t>
            </a:r>
          </a:p>
        </p:txBody>
      </p:sp>
      <p:sp>
        <p:nvSpPr>
          <p:cNvPr id="2052" name="Rectangle 3"/>
          <p:cNvSpPr>
            <a:spLocks noGrp="1" noChangeArrowheads="1"/>
          </p:cNvSpPr>
          <p:nvPr>
            <p:ph type="body" sz="half" idx="1"/>
          </p:nvPr>
        </p:nvSpPr>
        <p:spPr>
          <a:xfrm>
            <a:off x="179512" y="1285860"/>
            <a:ext cx="7848872" cy="5429288"/>
          </a:xfrm>
        </p:spPr>
        <p:txBody>
          <a:bodyPr>
            <a:normAutofit fontScale="77500" lnSpcReduction="20000"/>
          </a:bodyPr>
          <a:lstStyle/>
          <a:p>
            <a:pPr algn="just">
              <a:lnSpc>
                <a:spcPct val="120000"/>
              </a:lnSpc>
            </a:pPr>
            <a:r>
              <a:rPr lang="es-ES" sz="2400" dirty="0" smtClean="0">
                <a:latin typeface="Garamond" pitchFamily="18" charset="0"/>
              </a:rPr>
              <a:t>La evaluación debería formar parte del ciclo presupuestario como una fase más del mismo, al igual que el control de legalidad. </a:t>
            </a:r>
          </a:p>
          <a:p>
            <a:pPr algn="just">
              <a:lnSpc>
                <a:spcPct val="120000"/>
              </a:lnSpc>
            </a:pPr>
            <a:r>
              <a:rPr lang="es-ES" sz="2400" dirty="0" smtClean="0">
                <a:latin typeface="Garamond" pitchFamily="18" charset="0"/>
              </a:rPr>
              <a:t>Integrar la evaluación en el ciclo presupuestario es la máxima expresión de que está institucionalizada y de que funciona la retroalimentación. </a:t>
            </a:r>
          </a:p>
          <a:p>
            <a:pPr algn="just">
              <a:lnSpc>
                <a:spcPct val="120000"/>
              </a:lnSpc>
            </a:pPr>
            <a:r>
              <a:rPr lang="es-ES" sz="2400" dirty="0" smtClean="0">
                <a:latin typeface="Garamond" pitchFamily="18" charset="0"/>
              </a:rPr>
              <a:t>El principio octavo de Gobernanza Presupuestaria de la OCDE establece que los programas de gasto deben ser rutinaria y regularmente objeto de evaluación y revisión objetiva, para informar de la asignación de los recursos así como de la redefinición de prioridades, tanto en los ministerios como en todo el gobierno en su conjunto. </a:t>
            </a:r>
          </a:p>
          <a:p>
            <a:pPr algn="just">
              <a:lnSpc>
                <a:spcPct val="120000"/>
              </a:lnSpc>
            </a:pPr>
            <a:r>
              <a:rPr lang="es-ES" sz="2500" dirty="0" smtClean="0">
                <a:latin typeface="Garamond" pitchFamily="18" charset="0"/>
              </a:rPr>
              <a:t>Periódicamente, los gobiernos, teniendo en cuenta los resultados de las evaluaciones, deberían hacer un balance de los gastos globales y revisar su alineación con los objetivos fiscales y las prioridades nacionales. </a:t>
            </a:r>
          </a:p>
          <a:p>
            <a:pPr algn="just">
              <a:lnSpc>
                <a:spcPct val="120000"/>
              </a:lnSpc>
            </a:pPr>
            <a:r>
              <a:rPr lang="es-ES" sz="2400" dirty="0" smtClean="0">
                <a:latin typeface="Garamond" pitchFamily="18" charset="0"/>
              </a:rPr>
              <a:t>En la mayoría de países queda un largo camino por recorrer para alcanzar este objetivo, pues aunque legalmente la evaluación forme parte del ciclo presupuestario, realmente aún no funciona así (aspecto central de concentración de los esfuerzos en el futuro inmediato).</a:t>
            </a:r>
          </a:p>
          <a:p>
            <a:pPr algn="just">
              <a:lnSpc>
                <a:spcPct val="120000"/>
              </a:lnSpc>
            </a:pPr>
            <a:r>
              <a:rPr lang="es-ES" sz="2400" dirty="0" smtClean="0">
                <a:latin typeface="Garamond" pitchFamily="18" charset="0"/>
              </a:rPr>
              <a:t>No obstante, hay buenas experiencias: Perú y Uruguay (utilización resultados)</a:t>
            </a:r>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22882"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3600" dirty="0" smtClean="0">
                <a:latin typeface="Garamond" pitchFamily="18" charset="0"/>
              </a:rPr>
              <a:t>Formación en evaluación</a:t>
            </a:r>
          </a:p>
        </p:txBody>
      </p:sp>
      <p:sp>
        <p:nvSpPr>
          <p:cNvPr id="2052" name="Rectangle 3"/>
          <p:cNvSpPr>
            <a:spLocks noGrp="1" noChangeArrowheads="1"/>
          </p:cNvSpPr>
          <p:nvPr>
            <p:ph type="body" sz="half" idx="1"/>
          </p:nvPr>
        </p:nvSpPr>
        <p:spPr>
          <a:xfrm>
            <a:off x="457200" y="1285860"/>
            <a:ext cx="7354888" cy="5429288"/>
          </a:xfrm>
        </p:spPr>
        <p:txBody>
          <a:bodyPr>
            <a:normAutofit fontScale="92500" lnSpcReduction="10000"/>
          </a:bodyPr>
          <a:lstStyle/>
          <a:p>
            <a:pPr algn="just"/>
            <a:r>
              <a:rPr lang="es-ES" dirty="0" smtClean="0">
                <a:latin typeface="Garamond" pitchFamily="18" charset="0"/>
              </a:rPr>
              <a:t>La formación en evaluación es necesaria desde dos vertientes:</a:t>
            </a:r>
          </a:p>
          <a:p>
            <a:pPr algn="just"/>
            <a:r>
              <a:rPr lang="es-ES" b="1" dirty="0" smtClean="0">
                <a:latin typeface="Garamond" pitchFamily="18" charset="0"/>
              </a:rPr>
              <a:t>Capacitación específica </a:t>
            </a:r>
            <a:r>
              <a:rPr lang="es-ES" dirty="0" smtClean="0">
                <a:latin typeface="Garamond" pitchFamily="18" charset="0"/>
              </a:rPr>
              <a:t>a personal evaluador de la propia Administración Pública (para fomento de la evaluación interna).</a:t>
            </a:r>
          </a:p>
          <a:p>
            <a:pPr algn="just"/>
            <a:r>
              <a:rPr lang="es-ES" b="1" dirty="0" smtClean="0">
                <a:latin typeface="Garamond" pitchFamily="18" charset="0"/>
              </a:rPr>
              <a:t>Información sobre la importancia </a:t>
            </a:r>
            <a:r>
              <a:rPr lang="es-ES" dirty="0" smtClean="0">
                <a:latin typeface="Garamond" pitchFamily="18" charset="0"/>
              </a:rPr>
              <a:t>de la evaluación al personal de la Administración Pública y, en particular, a los gestores de políticas y programas (para que los gestores interioricen la evaluación como algo beneficioso, que legitima la actuación de los poderes públicos ante la ciudadanía).</a:t>
            </a:r>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24930"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Formación en evaluación</a:t>
            </a:r>
          </a:p>
        </p:txBody>
      </p:sp>
      <p:sp>
        <p:nvSpPr>
          <p:cNvPr id="2052" name="Rectangle 3"/>
          <p:cNvSpPr>
            <a:spLocks noGrp="1" noChangeArrowheads="1"/>
          </p:cNvSpPr>
          <p:nvPr>
            <p:ph type="body" sz="half" idx="1"/>
          </p:nvPr>
        </p:nvSpPr>
        <p:spPr>
          <a:xfrm>
            <a:off x="457200" y="1285860"/>
            <a:ext cx="7354888" cy="5429288"/>
          </a:xfrm>
        </p:spPr>
        <p:txBody>
          <a:bodyPr>
            <a:normAutofit fontScale="62500" lnSpcReduction="20000"/>
          </a:bodyPr>
          <a:lstStyle/>
          <a:p>
            <a:pPr algn="just">
              <a:lnSpc>
                <a:spcPct val="120000"/>
              </a:lnSpc>
            </a:pPr>
            <a:r>
              <a:rPr lang="es-ES" sz="3300" dirty="0" smtClean="0">
                <a:latin typeface="Garamond" pitchFamily="18" charset="0"/>
              </a:rPr>
              <a:t>Conseguir </a:t>
            </a:r>
            <a:r>
              <a:rPr lang="es-ES" sz="3300" b="1" dirty="0" smtClean="0">
                <a:latin typeface="Garamond" pitchFamily="18" charset="0"/>
              </a:rPr>
              <a:t>personal capacitado </a:t>
            </a:r>
            <a:r>
              <a:rPr lang="es-ES" sz="3300" dirty="0" smtClean="0">
                <a:latin typeface="Garamond" pitchFamily="18" charset="0"/>
              </a:rPr>
              <a:t>para llevar a cabo evaluación de políticas públicas es muy </a:t>
            </a:r>
            <a:r>
              <a:rPr lang="es-ES" sz="3300" b="1" dirty="0" smtClean="0">
                <a:latin typeface="Garamond" pitchFamily="18" charset="0"/>
              </a:rPr>
              <a:t>complejo</a:t>
            </a:r>
            <a:r>
              <a:rPr lang="es-ES" sz="3300" dirty="0" smtClean="0">
                <a:latin typeface="Garamond" pitchFamily="18" charset="0"/>
              </a:rPr>
              <a:t>, y tradicionalmente no se ha incluido esta formación dentro de los estudios universitarios. </a:t>
            </a:r>
          </a:p>
          <a:p>
            <a:pPr algn="just">
              <a:lnSpc>
                <a:spcPct val="120000"/>
              </a:lnSpc>
            </a:pPr>
            <a:r>
              <a:rPr lang="es-ES" sz="3300" dirty="0" smtClean="0">
                <a:latin typeface="Garamond" pitchFamily="18" charset="0"/>
              </a:rPr>
              <a:t>El universo de la evaluación es muy extenso, y cada proceso de evaluación implica enfrentarse a un problema nuevo con resolución diferente a los anteriores. Esta circunstancia hace difícil que la capacitación en evaluación pueda adquirirse únicamente a través de la formación. </a:t>
            </a:r>
          </a:p>
          <a:p>
            <a:pPr algn="just">
              <a:lnSpc>
                <a:spcPct val="120000"/>
              </a:lnSpc>
            </a:pPr>
            <a:r>
              <a:rPr lang="es-ES" sz="3300" dirty="0" smtClean="0">
                <a:latin typeface="Garamond" pitchFamily="18" charset="0"/>
              </a:rPr>
              <a:t>Es más bien mediante la resolución de casos prácticos como se adquiere destreza en la realización de evaluaciones. Pero al mismo tiempo, son necesarios unos inputs y una formación inicial para poder llevar a la práctica la evaluación, y esa formación inicial requiere el conocimiento de materias diversas</a:t>
            </a:r>
          </a:p>
          <a:p>
            <a:pPr algn="just">
              <a:lnSpc>
                <a:spcPct val="120000"/>
              </a:lnSpc>
            </a:pPr>
            <a:r>
              <a:rPr lang="es-ES" sz="3300" b="1" dirty="0" smtClean="0">
                <a:latin typeface="Garamond" pitchFamily="18" charset="0"/>
              </a:rPr>
              <a:t>La evaluación se desarrolla de forma óptima a través de equipos multidisciplinares (estadísticos, programadores, </a:t>
            </a:r>
            <a:r>
              <a:rPr lang="es-ES" sz="3300" b="1" dirty="0" err="1" smtClean="0">
                <a:latin typeface="Garamond" pitchFamily="18" charset="0"/>
              </a:rPr>
              <a:t>económetras</a:t>
            </a:r>
            <a:r>
              <a:rPr lang="es-ES" sz="3300" b="1" dirty="0" smtClean="0">
                <a:latin typeface="Garamond" pitchFamily="18" charset="0"/>
              </a:rPr>
              <a:t>, economistas, juristas).</a:t>
            </a:r>
            <a:r>
              <a:rPr lang="es-ES" sz="3300" dirty="0" smtClean="0">
                <a:latin typeface="Garamond" pitchFamily="18" charset="0"/>
              </a:rPr>
              <a:t> </a:t>
            </a: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25954"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Formación en evaluación</a:t>
            </a:r>
          </a:p>
        </p:txBody>
      </p:sp>
      <p:sp>
        <p:nvSpPr>
          <p:cNvPr id="2052" name="Rectangle 3"/>
          <p:cNvSpPr>
            <a:spLocks noGrp="1" noChangeArrowheads="1"/>
          </p:cNvSpPr>
          <p:nvPr>
            <p:ph type="body" sz="half" idx="1"/>
          </p:nvPr>
        </p:nvSpPr>
        <p:spPr>
          <a:xfrm>
            <a:off x="457200" y="1285860"/>
            <a:ext cx="7354888" cy="5429288"/>
          </a:xfrm>
        </p:spPr>
        <p:txBody>
          <a:bodyPr>
            <a:normAutofit fontScale="70000" lnSpcReduction="20000"/>
          </a:bodyPr>
          <a:lstStyle/>
          <a:p>
            <a:pPr algn="just">
              <a:lnSpc>
                <a:spcPct val="120000"/>
              </a:lnSpc>
            </a:pPr>
            <a:r>
              <a:rPr lang="es-ES" sz="3300" dirty="0" smtClean="0">
                <a:latin typeface="Garamond" pitchFamily="18" charset="0"/>
              </a:rPr>
              <a:t>Costa Rica</a:t>
            </a:r>
          </a:p>
          <a:p>
            <a:pPr lvl="1" algn="just">
              <a:lnSpc>
                <a:spcPct val="120000"/>
              </a:lnSpc>
            </a:pPr>
            <a:r>
              <a:rPr lang="es-ES" dirty="0" smtClean="0">
                <a:latin typeface="Garamond" pitchFamily="18" charset="0"/>
              </a:rPr>
              <a:t>MIDEPLAN está realizando capacitaciones básicas sobre seguimiento y evaluación, pero es insuficiente: durante el 2013 se capacitaron a 50 funcionarios y 40 adicionales en 2014. </a:t>
            </a:r>
          </a:p>
          <a:p>
            <a:pPr lvl="1" algn="just">
              <a:lnSpc>
                <a:spcPct val="120000"/>
              </a:lnSpc>
            </a:pPr>
            <a:r>
              <a:rPr lang="es-ES" dirty="0" smtClean="0">
                <a:latin typeface="Garamond" pitchFamily="18" charset="0"/>
              </a:rPr>
              <a:t>La Universidad de </a:t>
            </a:r>
            <a:r>
              <a:rPr lang="es-ES" i="1" dirty="0" smtClean="0">
                <a:latin typeface="Garamond" pitchFamily="18" charset="0"/>
              </a:rPr>
              <a:t>Costa Rica</a:t>
            </a:r>
            <a:r>
              <a:rPr lang="es-ES" dirty="0" smtClean="0">
                <a:latin typeface="Garamond" pitchFamily="18" charset="0"/>
              </a:rPr>
              <a:t> dispone de la Maestría en Evaluación y el Centro de Investigación Capacitación de la Administración Pública tiene un diplomado en Evaluación de Impacto y brinda capacitaciones en seguimiento y evaluación.</a:t>
            </a:r>
            <a:endParaRPr lang="es-ES" sz="2900" dirty="0" smtClean="0">
              <a:latin typeface="Garamond" pitchFamily="18" charset="0"/>
            </a:endParaRPr>
          </a:p>
          <a:p>
            <a:pPr algn="just">
              <a:lnSpc>
                <a:spcPct val="120000"/>
              </a:lnSpc>
            </a:pPr>
            <a:r>
              <a:rPr lang="es-ES" sz="3300" dirty="0" smtClean="0">
                <a:latin typeface="Garamond" pitchFamily="18" charset="0"/>
              </a:rPr>
              <a:t>Ecuador</a:t>
            </a:r>
          </a:p>
          <a:p>
            <a:pPr lvl="1" algn="just">
              <a:lnSpc>
                <a:spcPct val="120000"/>
              </a:lnSpc>
            </a:pPr>
            <a:r>
              <a:rPr lang="es-ES" sz="3200" dirty="0" smtClean="0">
                <a:latin typeface="Garamond" pitchFamily="18" charset="0"/>
              </a:rPr>
              <a:t>Cuenta con pocos especialistas, sobre todo, en evaluaciones de resultado e impacto. De ahí la importancia para la SENPLADES de generar y fortalecer estas capacidades en sus técnicos a nivel nacional, así como de los Ministerios coordinadores y sectoriales</a:t>
            </a:r>
            <a:endParaRPr lang="es-ES" sz="2900" dirty="0" smtClean="0">
              <a:latin typeface="Garamond" pitchFamily="18" charset="0"/>
            </a:endParaRP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26978"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Formación en evaluación</a:t>
            </a:r>
          </a:p>
        </p:txBody>
      </p:sp>
      <p:sp>
        <p:nvSpPr>
          <p:cNvPr id="2052" name="Rectangle 3"/>
          <p:cNvSpPr>
            <a:spLocks noGrp="1" noChangeArrowheads="1"/>
          </p:cNvSpPr>
          <p:nvPr>
            <p:ph type="body" sz="half" idx="1"/>
          </p:nvPr>
        </p:nvSpPr>
        <p:spPr>
          <a:xfrm>
            <a:off x="457200" y="1285860"/>
            <a:ext cx="7354888" cy="5429288"/>
          </a:xfrm>
        </p:spPr>
        <p:txBody>
          <a:bodyPr>
            <a:normAutofit fontScale="55000" lnSpcReduction="20000"/>
          </a:bodyPr>
          <a:lstStyle/>
          <a:p>
            <a:pPr algn="just">
              <a:lnSpc>
                <a:spcPct val="120000"/>
              </a:lnSpc>
            </a:pPr>
            <a:r>
              <a:rPr lang="es-ES" sz="3300" dirty="0" smtClean="0">
                <a:latin typeface="Garamond" pitchFamily="18" charset="0"/>
              </a:rPr>
              <a:t>Perú</a:t>
            </a:r>
          </a:p>
          <a:p>
            <a:pPr lvl="1" algn="just">
              <a:lnSpc>
                <a:spcPct val="120000"/>
              </a:lnSpc>
            </a:pPr>
            <a:r>
              <a:rPr lang="es-ES" sz="3200" dirty="0" smtClean="0">
                <a:latin typeface="Garamond" pitchFamily="18" charset="0"/>
              </a:rPr>
              <a:t>Existen cursos impulsados principalmente desde las Universidades, pero no en el seno de las entidades públicas. No obstante, en el caso del Sector salud existe una Unidad de Evaluación de Programas que no solo desarrolla evaluaciones sino también capacita.</a:t>
            </a:r>
          </a:p>
          <a:p>
            <a:pPr algn="just">
              <a:lnSpc>
                <a:spcPct val="120000"/>
              </a:lnSpc>
            </a:pPr>
            <a:r>
              <a:rPr lang="es-ES" sz="3300" dirty="0" smtClean="0">
                <a:latin typeface="Garamond" pitchFamily="18" charset="0"/>
              </a:rPr>
              <a:t>Uruguay</a:t>
            </a:r>
          </a:p>
          <a:p>
            <a:pPr lvl="1" algn="just">
              <a:lnSpc>
                <a:spcPct val="120000"/>
              </a:lnSpc>
            </a:pPr>
            <a:r>
              <a:rPr lang="es-ES" sz="3200" dirty="0" smtClean="0">
                <a:latin typeface="Garamond" pitchFamily="18" charset="0"/>
              </a:rPr>
              <a:t>La oferta de cursos de capacitación en materia de evaluación es acotada. Existen cursos específicos sobre técnicas de evaluación dictados por universidades e institutos de formación. </a:t>
            </a:r>
          </a:p>
          <a:p>
            <a:pPr lvl="1" algn="just">
              <a:lnSpc>
                <a:spcPct val="120000"/>
              </a:lnSpc>
            </a:pPr>
            <a:r>
              <a:rPr lang="es-ES" sz="3200" dirty="0" smtClean="0">
                <a:latin typeface="Garamond" pitchFamily="18" charset="0"/>
              </a:rPr>
              <a:t>También, en el marco de los planes de estudio de algunas licenciaturas y maestrías, se incluyen contenidos relativos a la evaluación de políticas y programas. </a:t>
            </a:r>
          </a:p>
          <a:p>
            <a:pPr lvl="1" algn="just">
              <a:lnSpc>
                <a:spcPct val="120000"/>
              </a:lnSpc>
            </a:pPr>
            <a:r>
              <a:rPr lang="es-ES" sz="3200" dirty="0" smtClean="0">
                <a:latin typeface="Garamond" pitchFamily="18" charset="0"/>
              </a:rPr>
              <a:t>En cuanto a la capacitación específica del personal de la Administración, en alguna oportunidad se han diseñado cursos e instancias de capacitación específica, por ejemplo, en el marco de acuerdos de cooperación internacional.</a:t>
            </a:r>
            <a:endParaRPr lang="es-ES" sz="2900" dirty="0" smtClean="0">
              <a:latin typeface="Garamond" pitchFamily="18" charset="0"/>
            </a:endParaRP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28002"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Introducción</a:t>
            </a:r>
          </a:p>
        </p:txBody>
      </p:sp>
      <p:sp>
        <p:nvSpPr>
          <p:cNvPr id="2052" name="Rectangle 3"/>
          <p:cNvSpPr>
            <a:spLocks noGrp="1" noChangeArrowheads="1"/>
          </p:cNvSpPr>
          <p:nvPr>
            <p:ph type="body" sz="half" idx="1"/>
          </p:nvPr>
        </p:nvSpPr>
        <p:spPr>
          <a:xfrm>
            <a:off x="457200" y="1285860"/>
            <a:ext cx="7354888" cy="5429288"/>
          </a:xfrm>
        </p:spPr>
        <p:txBody>
          <a:bodyPr>
            <a:normAutofit fontScale="47500" lnSpcReduction="20000"/>
          </a:bodyPr>
          <a:lstStyle/>
          <a:p>
            <a:pPr algn="just">
              <a:buFont typeface="Arial" pitchFamily="34" charset="0"/>
              <a:buChar char="•"/>
            </a:pPr>
            <a:r>
              <a:rPr lang="es-ES" sz="4400" dirty="0" smtClean="0">
                <a:latin typeface="Garamond" pitchFamily="18" charset="0"/>
              </a:rPr>
              <a:t>Los recursos públicos siempre deben utilizarse de forma eficaz y eficiente.</a:t>
            </a:r>
          </a:p>
          <a:p>
            <a:pPr algn="just">
              <a:buFont typeface="Arial" pitchFamily="34" charset="0"/>
              <a:buChar char="•"/>
            </a:pPr>
            <a:r>
              <a:rPr lang="es-ES" sz="4400" dirty="0" smtClean="0">
                <a:latin typeface="Garamond" pitchFamily="18" charset="0"/>
              </a:rPr>
              <a:t>Desde instituciones internacionales multilaterales se insiste en la necesidad de utilización del presupuesto como instrumento de buen gobierno.</a:t>
            </a:r>
          </a:p>
          <a:p>
            <a:pPr algn="just">
              <a:buFont typeface="Arial" pitchFamily="34" charset="0"/>
              <a:buChar char="•"/>
            </a:pPr>
            <a:r>
              <a:rPr lang="es-ES" sz="4400" dirty="0" smtClean="0">
                <a:latin typeface="Garamond" pitchFamily="18" charset="0"/>
              </a:rPr>
              <a:t>El presupuesto por resultados (PPR) además de las funciones clásicas incorpora la gestión por resultados y la evaluación. </a:t>
            </a:r>
          </a:p>
          <a:p>
            <a:pPr algn="just">
              <a:buFont typeface="Arial" pitchFamily="34" charset="0"/>
              <a:buChar char="•"/>
            </a:pPr>
            <a:r>
              <a:rPr lang="es-ES" sz="4400" dirty="0" smtClean="0">
                <a:latin typeface="Garamond" pitchFamily="18" charset="0"/>
              </a:rPr>
              <a:t>La OCDE (2014) en sus principios para la Gobernanza Presupuestaria considera el Presupuesto como piedra angular esencial en la arquitectura de la confianza entre los Estados y sus ciudadanos, destacándose:</a:t>
            </a:r>
          </a:p>
          <a:p>
            <a:pPr lvl="1" algn="just">
              <a:buFont typeface="Arial" pitchFamily="34" charset="0"/>
              <a:buChar char="•"/>
            </a:pPr>
            <a:r>
              <a:rPr lang="es-ES" sz="4200" dirty="0" smtClean="0">
                <a:latin typeface="Garamond" pitchFamily="18" charset="0"/>
              </a:rPr>
              <a:t>Los documentos del presupuesto y los datos deben ser abiertos, transparentes y accesibles , y han de ser diseñados de modo que permitan la evaluación de programas y políticas (Principio cuarto)</a:t>
            </a:r>
          </a:p>
          <a:p>
            <a:pPr lvl="1" algn="just">
              <a:buFont typeface="Arial" pitchFamily="34" charset="0"/>
              <a:buChar char="•"/>
            </a:pPr>
            <a:r>
              <a:rPr lang="es-ES" sz="4200" dirty="0" smtClean="0">
                <a:latin typeface="Garamond" pitchFamily="18" charset="0"/>
              </a:rPr>
              <a:t>Es </a:t>
            </a:r>
            <a:r>
              <a:rPr lang="es-ES" sz="4200" b="1" dirty="0" smtClean="0">
                <a:latin typeface="Garamond" pitchFamily="18" charset="0"/>
              </a:rPr>
              <a:t>necesario integrar en el proceso presupuestario el análisis del resultado, la evaluación y la optimización de recursos</a:t>
            </a:r>
            <a:r>
              <a:rPr lang="es-ES" sz="4200" dirty="0" smtClean="0">
                <a:latin typeface="Garamond" pitchFamily="18" charset="0"/>
              </a:rPr>
              <a:t>.</a:t>
            </a:r>
          </a:p>
          <a:p>
            <a:pPr algn="just">
              <a:lnSpc>
                <a:spcPct val="120000"/>
              </a:lnSpc>
              <a:defRPr/>
            </a:pPr>
            <a:endParaRPr lang="es-ES" sz="2800" dirty="0" smtClean="0">
              <a:latin typeface="Garamond" pitchFamily="18" charset="0"/>
            </a:endParaRPr>
          </a:p>
          <a:p>
            <a:pPr algn="just">
              <a:defRPr/>
            </a:pPr>
            <a:endParaRPr lang="es-ES" sz="2800" dirty="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99330"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Disponibilidad datos</a:t>
            </a:r>
          </a:p>
        </p:txBody>
      </p:sp>
      <p:sp>
        <p:nvSpPr>
          <p:cNvPr id="2052" name="Rectangle 3"/>
          <p:cNvSpPr>
            <a:spLocks noGrp="1" noChangeArrowheads="1"/>
          </p:cNvSpPr>
          <p:nvPr>
            <p:ph type="body" sz="half" idx="1"/>
          </p:nvPr>
        </p:nvSpPr>
        <p:spPr>
          <a:xfrm>
            <a:off x="457200" y="1285860"/>
            <a:ext cx="7354888" cy="5429288"/>
          </a:xfrm>
        </p:spPr>
        <p:txBody>
          <a:bodyPr>
            <a:normAutofit fontScale="55000" lnSpcReduction="20000"/>
          </a:bodyPr>
          <a:lstStyle/>
          <a:p>
            <a:pPr algn="just">
              <a:lnSpc>
                <a:spcPct val="120000"/>
              </a:lnSpc>
            </a:pPr>
            <a:r>
              <a:rPr lang="es-ES" sz="3300" dirty="0" smtClean="0">
                <a:latin typeface="Garamond" pitchFamily="18" charset="0"/>
              </a:rPr>
              <a:t>Para evaluar es necesario disponer de datos y para que los resultados de la evaluación sean correctos los datos han de ser fiables. </a:t>
            </a:r>
          </a:p>
          <a:p>
            <a:pPr algn="just">
              <a:lnSpc>
                <a:spcPct val="120000"/>
              </a:lnSpc>
            </a:pPr>
            <a:r>
              <a:rPr lang="es-ES" sz="3300" dirty="0" smtClean="0">
                <a:latin typeface="Garamond" pitchFamily="18" charset="0"/>
              </a:rPr>
              <a:t>En la mayoría de países los Institutos de Estadística proporcionan información, aunque con cierto retraso. Además, los Ministerios suelen tener registros administrativos con información sectorial, si bien no siempre ofrecen datos depurados. Pero a veces no es suficiente con los datos de los registros administrativos y estadísticos, y la información necesaria para la evaluación de un programa habrá de ser recopilada ad hoc.</a:t>
            </a:r>
          </a:p>
          <a:p>
            <a:pPr algn="just">
              <a:lnSpc>
                <a:spcPct val="120000"/>
              </a:lnSpc>
            </a:pPr>
            <a:r>
              <a:rPr lang="es-ES" sz="3300" dirty="0" smtClean="0">
                <a:latin typeface="Garamond" pitchFamily="18" charset="0"/>
              </a:rPr>
              <a:t>Lo habitual, cuando se quiere realizar un análisis de evaluación, es no contar con los datos ideales, (no captan los resultados que se quieren medir, existen retrasos, faltan años, hay errores, se precisan depuraciones…) </a:t>
            </a:r>
          </a:p>
          <a:p>
            <a:pPr algn="just">
              <a:lnSpc>
                <a:spcPct val="120000"/>
              </a:lnSpc>
            </a:pPr>
            <a:r>
              <a:rPr lang="es-ES" sz="3300" dirty="0" smtClean="0">
                <a:latin typeface="Garamond" pitchFamily="18" charset="0"/>
              </a:rPr>
              <a:t>Incluso en escenarios en los que los datos que se precisan están disponibles, la labor de preparación de los mismos para llevar a cabo la evaluación constituye una tarea ardua. El momento de comenzar a plantearse la evaluación no es aquel en el que los datos ideales están disponibles, sino el momento en que se empieza a trabajar para conseguir recopilar información. Contar con una base de datos depurada y preparada implica haber realizado el trabajo más duro de la parte técnica dentro del proceso de evaluación. </a:t>
            </a: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56674"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Disponibilidad datos</a:t>
            </a:r>
          </a:p>
        </p:txBody>
      </p:sp>
      <p:sp>
        <p:nvSpPr>
          <p:cNvPr id="2052" name="Rectangle 3"/>
          <p:cNvSpPr>
            <a:spLocks noGrp="1" noChangeArrowheads="1"/>
          </p:cNvSpPr>
          <p:nvPr>
            <p:ph type="body" sz="half" idx="1"/>
          </p:nvPr>
        </p:nvSpPr>
        <p:spPr>
          <a:xfrm>
            <a:off x="457200" y="1285860"/>
            <a:ext cx="7354888" cy="5429288"/>
          </a:xfrm>
        </p:spPr>
        <p:txBody>
          <a:bodyPr>
            <a:normAutofit fontScale="55000" lnSpcReduction="20000"/>
          </a:bodyPr>
          <a:lstStyle/>
          <a:p>
            <a:pPr algn="just">
              <a:lnSpc>
                <a:spcPct val="120000"/>
              </a:lnSpc>
            </a:pPr>
            <a:r>
              <a:rPr lang="es-ES" sz="3300" dirty="0" smtClean="0">
                <a:latin typeface="Garamond" pitchFamily="18" charset="0"/>
              </a:rPr>
              <a:t>La evaluación en la práctica y en la teoría no han ido de la mano hasta ahora. </a:t>
            </a:r>
          </a:p>
          <a:p>
            <a:pPr algn="just">
              <a:lnSpc>
                <a:spcPct val="120000"/>
              </a:lnSpc>
            </a:pPr>
            <a:r>
              <a:rPr lang="es-ES" sz="3300" dirty="0" smtClean="0">
                <a:latin typeface="Garamond" pitchFamily="18" charset="0"/>
              </a:rPr>
              <a:t>El desarrollo de técnicas de evaluación se ha producido fundamentalmente en el entorno académico, pero las publicaciones académicas relativas a evaluación vienen motivadas por el deseo de avance en el conocimiento, no de la resolución de problemas prácticos. </a:t>
            </a:r>
          </a:p>
          <a:p>
            <a:pPr algn="just">
              <a:lnSpc>
                <a:spcPct val="120000"/>
              </a:lnSpc>
            </a:pPr>
            <a:r>
              <a:rPr lang="es-ES" sz="3300" dirty="0" smtClean="0">
                <a:latin typeface="Garamond" pitchFamily="18" charset="0"/>
              </a:rPr>
              <a:t>Es decir, la documentación técnica, teórica (incluya o no aplicaciones empíricas) relativa a evaluación, parte de casos ideales, supone que determinados datos responden a un escenario real, o incluso aprovecha las situaciones en las que se cuenta con buena información estadística que permite la comprobación de que determinados conocimientos teóricos son útiles en la práctica. </a:t>
            </a:r>
          </a:p>
          <a:p>
            <a:pPr algn="just">
              <a:lnSpc>
                <a:spcPct val="120000"/>
              </a:lnSpc>
            </a:pPr>
            <a:r>
              <a:rPr lang="es-ES" sz="3300" dirty="0" smtClean="0">
                <a:latin typeface="Garamond" pitchFamily="18" charset="0"/>
              </a:rPr>
              <a:t>Pero la evaluación tiene que servir para resolver cuestiones prácticas reales, y en el contexto real no se cuenta siempre con la información que permite el lucimiento académico. </a:t>
            </a:r>
          </a:p>
          <a:p>
            <a:pPr algn="just">
              <a:lnSpc>
                <a:spcPct val="120000"/>
              </a:lnSpc>
            </a:pPr>
            <a:r>
              <a:rPr lang="es-ES" sz="3300" dirty="0" smtClean="0">
                <a:latin typeface="Garamond" pitchFamily="18" charset="0"/>
              </a:rPr>
              <a:t>Unir el ámbito académico y el ámbito de la administración pública para el trabajo conjunto en evaluación, generaría efectos mutuamente beneficiosos a ambas partes </a:t>
            </a: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57698"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Disponibilidad datos</a:t>
            </a:r>
          </a:p>
        </p:txBody>
      </p:sp>
      <p:sp>
        <p:nvSpPr>
          <p:cNvPr id="2052" name="Rectangle 3"/>
          <p:cNvSpPr>
            <a:spLocks noGrp="1" noChangeArrowheads="1"/>
          </p:cNvSpPr>
          <p:nvPr>
            <p:ph type="body" sz="half" idx="1"/>
          </p:nvPr>
        </p:nvSpPr>
        <p:spPr>
          <a:xfrm>
            <a:off x="457200" y="1285860"/>
            <a:ext cx="7354888" cy="5429288"/>
          </a:xfrm>
        </p:spPr>
        <p:txBody>
          <a:bodyPr>
            <a:normAutofit fontScale="62500" lnSpcReduction="20000"/>
          </a:bodyPr>
          <a:lstStyle/>
          <a:p>
            <a:pPr algn="just">
              <a:lnSpc>
                <a:spcPct val="120000"/>
              </a:lnSpc>
            </a:pPr>
            <a:r>
              <a:rPr lang="es-ES" sz="3300" dirty="0" smtClean="0">
                <a:latin typeface="Garamond" pitchFamily="18" charset="0"/>
              </a:rPr>
              <a:t>Costa Rica</a:t>
            </a:r>
          </a:p>
          <a:p>
            <a:pPr lvl="1" algn="just">
              <a:lnSpc>
                <a:spcPct val="120000"/>
              </a:lnSpc>
            </a:pPr>
            <a:r>
              <a:rPr lang="es-ES" dirty="0" smtClean="0">
                <a:latin typeface="Garamond" pitchFamily="18" charset="0"/>
              </a:rPr>
              <a:t>En la mayoría de los casos lo datos no están disponibles: al no tener cultura de evaluación, no se planifica pensando en evaluar, por lo que no se tienen  sistemas de seguimiento apropiados. </a:t>
            </a:r>
          </a:p>
          <a:p>
            <a:pPr lvl="1" algn="just">
              <a:lnSpc>
                <a:spcPct val="120000"/>
              </a:lnSpc>
            </a:pPr>
            <a:r>
              <a:rPr lang="es-ES" dirty="0" smtClean="0">
                <a:latin typeface="Garamond" pitchFamily="18" charset="0"/>
              </a:rPr>
              <a:t>Se denotan ciertos vacíos en cuanto a la consistencia de las bases de datos de las instituciones públicas para realizar evaluaciones, principalmente para las enfocadas en resultados (efectos-impactos). </a:t>
            </a:r>
          </a:p>
          <a:p>
            <a:pPr lvl="1" algn="just">
              <a:lnSpc>
                <a:spcPct val="120000"/>
              </a:lnSpc>
            </a:pPr>
            <a:r>
              <a:rPr lang="es-ES" dirty="0" smtClean="0">
                <a:latin typeface="Garamond" pitchFamily="18" charset="0"/>
              </a:rPr>
              <a:t>El Instituto Nacional de Estadística y Censos INEC proporciona algunos datos. Se cuenta también con estadísticas administrativas en el Ministerio de Salud y la Caja Costarricense del Seguro Social (CCSS), así como en algunos institutos de investigación de las universidades públicas.</a:t>
            </a:r>
            <a:endParaRPr lang="es-ES" sz="2900" dirty="0" smtClean="0">
              <a:latin typeface="Garamond" pitchFamily="18" charset="0"/>
            </a:endParaRPr>
          </a:p>
          <a:p>
            <a:pPr algn="just">
              <a:lnSpc>
                <a:spcPct val="120000"/>
              </a:lnSpc>
            </a:pPr>
            <a:r>
              <a:rPr lang="es-ES" sz="3300" dirty="0" smtClean="0">
                <a:latin typeface="Garamond" pitchFamily="18" charset="0"/>
              </a:rPr>
              <a:t>Ecuador</a:t>
            </a:r>
          </a:p>
          <a:p>
            <a:pPr lvl="1" algn="just">
              <a:lnSpc>
                <a:spcPct val="120000"/>
              </a:lnSpc>
            </a:pPr>
            <a:r>
              <a:rPr lang="es-ES" sz="2900" dirty="0" smtClean="0">
                <a:latin typeface="Garamond" pitchFamily="18" charset="0"/>
              </a:rPr>
              <a:t>Se utilizan censos, encuestas y registros administrativos, muchos de los cuales no siempre se encuentran depurados. </a:t>
            </a:r>
          </a:p>
          <a:p>
            <a:pPr lvl="1" algn="just">
              <a:lnSpc>
                <a:spcPct val="120000"/>
              </a:lnSpc>
            </a:pPr>
            <a:r>
              <a:rPr lang="es-ES" sz="2900" dirty="0" smtClean="0">
                <a:latin typeface="Garamond" pitchFamily="18" charset="0"/>
              </a:rPr>
              <a:t>Existen muy pocos proyectos que generan sus propios datos con la finalidad de generar evaluación. </a:t>
            </a: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58722"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Disponibilidad datos</a:t>
            </a:r>
          </a:p>
        </p:txBody>
      </p:sp>
      <p:sp>
        <p:nvSpPr>
          <p:cNvPr id="2052" name="Rectangle 3"/>
          <p:cNvSpPr>
            <a:spLocks noGrp="1" noChangeArrowheads="1"/>
          </p:cNvSpPr>
          <p:nvPr>
            <p:ph type="body" sz="half" idx="1"/>
          </p:nvPr>
        </p:nvSpPr>
        <p:spPr>
          <a:xfrm>
            <a:off x="457200" y="1285860"/>
            <a:ext cx="7354888" cy="5429288"/>
          </a:xfrm>
        </p:spPr>
        <p:txBody>
          <a:bodyPr>
            <a:normAutofit fontScale="70000" lnSpcReduction="20000"/>
          </a:bodyPr>
          <a:lstStyle/>
          <a:p>
            <a:pPr algn="just">
              <a:lnSpc>
                <a:spcPct val="120000"/>
              </a:lnSpc>
            </a:pPr>
            <a:r>
              <a:rPr lang="es-ES" sz="3300" dirty="0" smtClean="0">
                <a:latin typeface="Garamond" pitchFamily="18" charset="0"/>
              </a:rPr>
              <a:t>Paraguay</a:t>
            </a:r>
          </a:p>
          <a:p>
            <a:pPr lvl="1" algn="just">
              <a:lnSpc>
                <a:spcPct val="120000"/>
              </a:lnSpc>
            </a:pPr>
            <a:r>
              <a:rPr lang="es-ES" dirty="0" smtClean="0">
                <a:latin typeface="Garamond" pitchFamily="18" charset="0"/>
              </a:rPr>
              <a:t>No es fácil encontrar antecedentes para tener base de datos (línea de base). Se parte de la premisa de que los datos son fidedignos. Se confía en los datos de los organismos y entidades del Estado. La DGP solicita los datos y luego lo analiza</a:t>
            </a:r>
            <a:endParaRPr lang="es-ES" sz="2900" dirty="0" smtClean="0">
              <a:latin typeface="Garamond" pitchFamily="18" charset="0"/>
            </a:endParaRPr>
          </a:p>
          <a:p>
            <a:pPr algn="just">
              <a:lnSpc>
                <a:spcPct val="120000"/>
              </a:lnSpc>
            </a:pPr>
            <a:r>
              <a:rPr lang="es-ES" sz="3300" dirty="0" smtClean="0">
                <a:latin typeface="Garamond" pitchFamily="18" charset="0"/>
              </a:rPr>
              <a:t>Perú</a:t>
            </a:r>
          </a:p>
          <a:p>
            <a:pPr lvl="1" algn="just">
              <a:lnSpc>
                <a:spcPct val="120000"/>
              </a:lnSpc>
            </a:pPr>
            <a:r>
              <a:rPr lang="es-ES" sz="3200" dirty="0" smtClean="0">
                <a:latin typeface="Garamond" pitchFamily="18" charset="0"/>
              </a:rPr>
              <a:t>Para las Evaluaciones Independientes del MEF, se cuenta con información desagregada del presupuesto a través del Sistema Integrado de Administración Financiera del MEF, al que se accede a través de la página web del MEF. </a:t>
            </a:r>
          </a:p>
          <a:p>
            <a:pPr lvl="1" algn="just">
              <a:lnSpc>
                <a:spcPct val="120000"/>
              </a:lnSpc>
            </a:pPr>
            <a:r>
              <a:rPr lang="es-ES" sz="3200" dirty="0" smtClean="0">
                <a:latin typeface="Garamond" pitchFamily="18" charset="0"/>
              </a:rPr>
              <a:t>Los datos que corresponden a los sectores, si bien son limitados, son accesibles a través de las bases de datos administrativas y documentos existentes.</a:t>
            </a:r>
            <a:endParaRPr lang="es-ES" sz="2900" dirty="0" smtClean="0">
              <a:latin typeface="Garamond" pitchFamily="18" charset="0"/>
            </a:endParaRP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59746"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Disponibilidad datos</a:t>
            </a:r>
          </a:p>
        </p:txBody>
      </p:sp>
      <p:sp>
        <p:nvSpPr>
          <p:cNvPr id="2052" name="Rectangle 3"/>
          <p:cNvSpPr>
            <a:spLocks noGrp="1" noChangeArrowheads="1"/>
          </p:cNvSpPr>
          <p:nvPr>
            <p:ph type="body" sz="half" idx="1"/>
          </p:nvPr>
        </p:nvSpPr>
        <p:spPr>
          <a:xfrm>
            <a:off x="0" y="1285860"/>
            <a:ext cx="7812088" cy="5429288"/>
          </a:xfrm>
        </p:spPr>
        <p:txBody>
          <a:bodyPr>
            <a:noAutofit/>
          </a:bodyPr>
          <a:lstStyle/>
          <a:p>
            <a:pPr algn="just">
              <a:lnSpc>
                <a:spcPct val="120000"/>
              </a:lnSpc>
            </a:pPr>
            <a:r>
              <a:rPr lang="es-ES" sz="3300" dirty="0" smtClean="0">
                <a:latin typeface="Garamond" pitchFamily="18" charset="0"/>
              </a:rPr>
              <a:t>Uruguay</a:t>
            </a:r>
          </a:p>
          <a:p>
            <a:pPr lvl="1" algn="just"/>
            <a:r>
              <a:rPr lang="es-ES" sz="1800" dirty="0" smtClean="0">
                <a:latin typeface="Garamond" pitchFamily="18" charset="0"/>
              </a:rPr>
              <a:t>No es habitual contar con líneas de base elaboradas oportunamente. Sin embargo, sí es habitual contar con bases de datos administrativas de las propias intervenciones que permiten visualizar la situación de partida. En muchas ocasiones es necesario complementar esa información con bases de datos provenientes de otros institutos que recopilan información, como por ejemplo el Instituto Nacional de Estadística. En ocasiones es necesario realizar esfuerzos para compilar información que responde a criterios de sistematización distintos.</a:t>
            </a:r>
          </a:p>
          <a:p>
            <a:pPr lvl="1" algn="just"/>
            <a:r>
              <a:rPr lang="es-ES" sz="1800" dirty="0" smtClean="0">
                <a:latin typeface="Garamond" pitchFamily="18" charset="0"/>
              </a:rPr>
              <a:t>También se dispone de datos provenientes de distintos observatorios: Observatorio </a:t>
            </a:r>
            <a:r>
              <a:rPr lang="es-ES" sz="1800" i="1" dirty="0" smtClean="0">
                <a:latin typeface="Garamond" pitchFamily="18" charset="0"/>
              </a:rPr>
              <a:t>Uruguay</a:t>
            </a:r>
            <a:r>
              <a:rPr lang="es-ES" sz="1800" dirty="0" smtClean="0">
                <a:latin typeface="Garamond" pitchFamily="18" charset="0"/>
              </a:rPr>
              <a:t> de Políticas Públicas de AGEV-OPP, Observatorio Social del Mides, Observatorio de Criminalidad del Ministerio de Interior, etc. </a:t>
            </a:r>
          </a:p>
          <a:p>
            <a:pPr lvl="1" algn="just"/>
            <a:r>
              <a:rPr lang="es-ES" sz="1800" dirty="0" smtClean="0">
                <a:latin typeface="Garamond" pitchFamily="18" charset="0"/>
              </a:rPr>
              <a:t>Se están desarrollando también sistemas de información que reúnen datos de diferentes fuentes. Ejemplo de esto es el Sistema Integrado de Información del Área Social que reúne información sobre registro de beneficiarios de políticas sociales y el IDE (Infraestructura de Datos Espaciales de </a:t>
            </a:r>
            <a:r>
              <a:rPr lang="es-ES" sz="1800" i="1" dirty="0" smtClean="0">
                <a:latin typeface="Garamond" pitchFamily="18" charset="0"/>
              </a:rPr>
              <a:t>Uruguay</a:t>
            </a:r>
            <a:r>
              <a:rPr lang="es-ES" sz="1800" dirty="0" smtClean="0">
                <a:latin typeface="Garamond" pitchFamily="18" charset="0"/>
              </a:rPr>
              <a:t>), </a:t>
            </a:r>
            <a:r>
              <a:rPr lang="es-ES" sz="1800" dirty="0" smtClean="0">
                <a:latin typeface="Garamond" pitchFamily="18" charset="0"/>
              </a:rPr>
              <a:t>y la Sociedad de la Información y del Conocimiento (AGESIC</a:t>
            </a:r>
            <a:r>
              <a:rPr lang="es-ES" sz="1800" dirty="0" smtClean="0">
                <a:latin typeface="Garamond" pitchFamily="18" charset="0"/>
              </a:rPr>
              <a:t>).</a:t>
            </a:r>
            <a:endParaRPr lang="es-ES" sz="1800" dirty="0" smtClean="0">
              <a:latin typeface="Garamond" pitchFamily="18" charset="0"/>
            </a:endParaRP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60770"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Utilización resultados evaluación</a:t>
            </a:r>
          </a:p>
        </p:txBody>
      </p:sp>
      <p:sp>
        <p:nvSpPr>
          <p:cNvPr id="2052" name="Rectangle 3"/>
          <p:cNvSpPr>
            <a:spLocks noGrp="1" noChangeArrowheads="1"/>
          </p:cNvSpPr>
          <p:nvPr>
            <p:ph type="body" sz="half" idx="1"/>
          </p:nvPr>
        </p:nvSpPr>
        <p:spPr>
          <a:xfrm>
            <a:off x="0" y="1285860"/>
            <a:ext cx="7956376" cy="5429288"/>
          </a:xfrm>
        </p:spPr>
        <p:txBody>
          <a:bodyPr>
            <a:normAutofit fontScale="70000" lnSpcReduction="20000"/>
          </a:bodyPr>
          <a:lstStyle/>
          <a:p>
            <a:pPr algn="just">
              <a:lnSpc>
                <a:spcPct val="120000"/>
              </a:lnSpc>
            </a:pPr>
            <a:r>
              <a:rPr lang="es-ES" sz="3100" dirty="0" smtClean="0">
                <a:latin typeface="Garamond" pitchFamily="18" charset="0"/>
              </a:rPr>
              <a:t>Aspecto esencial de la institucionalización y que se traduce, en su mejor versión, en vinculación con el presupuesto.</a:t>
            </a:r>
          </a:p>
          <a:p>
            <a:pPr algn="just">
              <a:lnSpc>
                <a:spcPct val="120000"/>
              </a:lnSpc>
            </a:pPr>
            <a:r>
              <a:rPr lang="es-ES" sz="3100" dirty="0" smtClean="0">
                <a:latin typeface="Garamond" pitchFamily="18" charset="0"/>
              </a:rPr>
              <a:t>Existen varias razones por las que una vez realizada la evaluación, sus conclusiones </a:t>
            </a:r>
            <a:r>
              <a:rPr lang="es-ES" sz="3100" b="1" dirty="0" smtClean="0">
                <a:latin typeface="Garamond" pitchFamily="18" charset="0"/>
              </a:rPr>
              <a:t>no son incorporadas</a:t>
            </a:r>
            <a:r>
              <a:rPr lang="es-ES" sz="3100" dirty="0" smtClean="0">
                <a:latin typeface="Garamond" pitchFamily="18" charset="0"/>
              </a:rPr>
              <a:t> en el proceso de toma de decisiones, a saber:</a:t>
            </a:r>
          </a:p>
          <a:p>
            <a:pPr lvl="1" algn="just">
              <a:lnSpc>
                <a:spcPct val="120000"/>
              </a:lnSpc>
            </a:pPr>
            <a:r>
              <a:rPr lang="es-ES" sz="2400" dirty="0" smtClean="0">
                <a:latin typeface="Garamond" pitchFamily="18" charset="0"/>
              </a:rPr>
              <a:t>La evaluación no ha aportado los resultados que se esperaban </a:t>
            </a:r>
            <a:r>
              <a:rPr lang="es-ES" sz="2400" b="1" dirty="0" smtClean="0">
                <a:latin typeface="Garamond" pitchFamily="18" charset="0"/>
              </a:rPr>
              <a:t>y se temen responsabilidades, o no se quiere reconocer que hay algo mejorable</a:t>
            </a:r>
            <a:r>
              <a:rPr lang="es-ES" sz="2400" dirty="0" smtClean="0">
                <a:latin typeface="Garamond" pitchFamily="18" charset="0"/>
              </a:rPr>
              <a:t> en el proceso. Si esta es la razón por la que no se produce la retroalimentación, se está produciendo un problema de malinterpretación de las funciones de evaluación. No se trata de poner en evidencia a nadie, sino de buscar soluciones a lo que no es satisfactorio. </a:t>
            </a:r>
          </a:p>
          <a:p>
            <a:pPr lvl="1" algn="just">
              <a:lnSpc>
                <a:spcPct val="120000"/>
              </a:lnSpc>
            </a:pPr>
            <a:r>
              <a:rPr lang="es-ES" sz="2400" dirty="0" smtClean="0">
                <a:latin typeface="Garamond" pitchFamily="18" charset="0"/>
              </a:rPr>
              <a:t>La </a:t>
            </a:r>
            <a:r>
              <a:rPr lang="es-ES" sz="2400" b="1" dirty="0" smtClean="0">
                <a:latin typeface="Garamond" pitchFamily="18" charset="0"/>
              </a:rPr>
              <a:t>evaluación no es fiable</a:t>
            </a:r>
            <a:r>
              <a:rPr lang="es-ES" sz="2400" dirty="0" smtClean="0">
                <a:latin typeface="Garamond" pitchFamily="18" charset="0"/>
              </a:rPr>
              <a:t>. </a:t>
            </a:r>
          </a:p>
          <a:p>
            <a:pPr lvl="1" algn="just">
              <a:lnSpc>
                <a:spcPct val="120000"/>
              </a:lnSpc>
            </a:pPr>
            <a:r>
              <a:rPr lang="es-ES" sz="2400" dirty="0" smtClean="0">
                <a:latin typeface="Garamond" pitchFamily="18" charset="0"/>
              </a:rPr>
              <a:t>La </a:t>
            </a:r>
            <a:r>
              <a:rPr lang="es-ES" sz="2400" b="1" dirty="0" smtClean="0">
                <a:latin typeface="Garamond" pitchFamily="18" charset="0"/>
              </a:rPr>
              <a:t>evaluación se ha realizado por una cuestión de imagen, pero no con la intención de que sus resultados sirvan como una guía para la acción</a:t>
            </a:r>
            <a:r>
              <a:rPr lang="es-ES" sz="2400" dirty="0" smtClean="0">
                <a:latin typeface="Garamond" pitchFamily="18" charset="0"/>
              </a:rPr>
              <a:t>. Esta situación es posible cuando existe discrecionalidad en lo que se evalúa, problema que también desaparece cuando la evaluación está institucionalizada.</a:t>
            </a:r>
            <a:endParaRPr lang="es-ES" sz="2100" dirty="0" smtClean="0">
              <a:latin typeface="Garamond" pitchFamily="18" charset="0"/>
            </a:endParaRP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61794"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Utilización resultados evaluación</a:t>
            </a:r>
          </a:p>
        </p:txBody>
      </p:sp>
      <p:sp>
        <p:nvSpPr>
          <p:cNvPr id="2052" name="Rectangle 3"/>
          <p:cNvSpPr>
            <a:spLocks noGrp="1" noChangeArrowheads="1"/>
          </p:cNvSpPr>
          <p:nvPr>
            <p:ph type="body" sz="half" idx="1"/>
          </p:nvPr>
        </p:nvSpPr>
        <p:spPr>
          <a:xfrm>
            <a:off x="0" y="1285860"/>
            <a:ext cx="7956376" cy="5429288"/>
          </a:xfrm>
        </p:spPr>
        <p:txBody>
          <a:bodyPr>
            <a:normAutofit fontScale="77500" lnSpcReduction="20000"/>
          </a:bodyPr>
          <a:lstStyle/>
          <a:p>
            <a:pPr algn="just">
              <a:lnSpc>
                <a:spcPct val="120000"/>
              </a:lnSpc>
            </a:pPr>
            <a:r>
              <a:rPr lang="es-ES" sz="3100" dirty="0" smtClean="0">
                <a:latin typeface="Garamond" pitchFamily="18" charset="0"/>
              </a:rPr>
              <a:t>Costa Rica</a:t>
            </a:r>
          </a:p>
          <a:p>
            <a:pPr lvl="1" algn="just">
              <a:lnSpc>
                <a:spcPct val="120000"/>
              </a:lnSpc>
            </a:pPr>
            <a:r>
              <a:rPr lang="es-ES" sz="2400" dirty="0" smtClean="0">
                <a:latin typeface="Garamond" pitchFamily="18" charset="0"/>
              </a:rPr>
              <a:t>Muchas de las instituciones no asumen el compromiso de utilizar los resultados. La utilidad de los resultados, a la luz de las evaluaciones realizadas, tiende a variar de institución a institución y algunas ya están trabajando en implementar las recomendaciones surgidas de las evaluaciones piloto. </a:t>
            </a:r>
          </a:p>
          <a:p>
            <a:pPr lvl="1" algn="just">
              <a:lnSpc>
                <a:spcPct val="120000"/>
              </a:lnSpc>
            </a:pPr>
            <a:r>
              <a:rPr lang="es-ES" sz="2400" dirty="0" smtClean="0">
                <a:latin typeface="Garamond" pitchFamily="18" charset="0"/>
              </a:rPr>
              <a:t>En el caso de la Evaluación de la Metodología y procesos del Plan Nacional de Desarrollo efectuada en el año 2013, MIDEPLAN ha usado las recomendaciones en el nuevo Plan Nacional de Desarrollo 2015-2018.</a:t>
            </a:r>
            <a:endParaRPr lang="es-ES" sz="2700" dirty="0" smtClean="0">
              <a:latin typeface="Garamond" pitchFamily="18" charset="0"/>
            </a:endParaRPr>
          </a:p>
          <a:p>
            <a:pPr algn="just">
              <a:lnSpc>
                <a:spcPct val="120000"/>
              </a:lnSpc>
            </a:pPr>
            <a:r>
              <a:rPr lang="es-ES" sz="3100" dirty="0" smtClean="0">
                <a:latin typeface="Garamond" pitchFamily="18" charset="0"/>
              </a:rPr>
              <a:t>Ecuador</a:t>
            </a:r>
          </a:p>
          <a:p>
            <a:pPr lvl="1" algn="just">
              <a:lnSpc>
                <a:spcPct val="120000"/>
              </a:lnSpc>
            </a:pPr>
            <a:r>
              <a:rPr lang="es-ES" sz="2400" dirty="0" smtClean="0">
                <a:latin typeface="Garamond" pitchFamily="18" charset="0"/>
              </a:rPr>
              <a:t>Las evaluaciones realizadas han sido socializadas con las autoridades respectivas, con el objetivo de que les permita tanto conocer el desempeño de la intervención, como también para sustento en la toma de decisiones.</a:t>
            </a:r>
            <a:endParaRPr lang="es-ES" sz="2700" dirty="0" smtClean="0">
              <a:latin typeface="Garamond" pitchFamily="18" charset="0"/>
            </a:endParaRPr>
          </a:p>
          <a:p>
            <a:pPr algn="just">
              <a:lnSpc>
                <a:spcPct val="120000"/>
              </a:lnSpc>
            </a:pPr>
            <a:r>
              <a:rPr lang="es-ES" sz="3100" dirty="0" smtClean="0">
                <a:latin typeface="Garamond" pitchFamily="18" charset="0"/>
              </a:rPr>
              <a:t>Paraguay</a:t>
            </a:r>
          </a:p>
          <a:p>
            <a:pPr lvl="1" algn="just">
              <a:lnSpc>
                <a:spcPct val="120000"/>
              </a:lnSpc>
            </a:pPr>
            <a:r>
              <a:rPr lang="es-ES" sz="2600" dirty="0" smtClean="0">
                <a:latin typeface="Garamond" pitchFamily="18" charset="0"/>
              </a:rPr>
              <a:t>Los organismos y entidades del Estado evaluados adoptaron decisiones de mejora relacionadas con la gestión y diseño de los programas</a:t>
            </a: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62818"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Utilización resultados evaluación</a:t>
            </a:r>
          </a:p>
        </p:txBody>
      </p:sp>
      <p:sp>
        <p:nvSpPr>
          <p:cNvPr id="2052" name="Rectangle 3"/>
          <p:cNvSpPr>
            <a:spLocks noGrp="1" noChangeArrowheads="1"/>
          </p:cNvSpPr>
          <p:nvPr>
            <p:ph type="body" sz="half" idx="1"/>
          </p:nvPr>
        </p:nvSpPr>
        <p:spPr>
          <a:xfrm>
            <a:off x="0" y="1285860"/>
            <a:ext cx="7956376" cy="5429288"/>
          </a:xfrm>
        </p:spPr>
        <p:txBody>
          <a:bodyPr>
            <a:normAutofit fontScale="62500" lnSpcReduction="20000"/>
          </a:bodyPr>
          <a:lstStyle/>
          <a:p>
            <a:pPr algn="just">
              <a:lnSpc>
                <a:spcPct val="120000"/>
              </a:lnSpc>
            </a:pPr>
            <a:r>
              <a:rPr lang="es-ES" sz="3100" dirty="0" smtClean="0">
                <a:latin typeface="Garamond" pitchFamily="18" charset="0"/>
              </a:rPr>
              <a:t>Perú</a:t>
            </a:r>
          </a:p>
          <a:p>
            <a:pPr lvl="1" algn="just">
              <a:lnSpc>
                <a:spcPct val="120000"/>
              </a:lnSpc>
            </a:pPr>
            <a:r>
              <a:rPr lang="es-ES" sz="2900" dirty="0" smtClean="0">
                <a:latin typeface="Garamond" pitchFamily="18" charset="0"/>
              </a:rPr>
              <a:t>La directiva de Programación y Formulación ha establecido que en las discusiones presupuestarias debe llevarse un estado de las acciones tomadas en base a las recomendaciones de las evaluaciones de diseño y ejecución presupuestal. </a:t>
            </a:r>
          </a:p>
          <a:p>
            <a:pPr algn="just">
              <a:lnSpc>
                <a:spcPct val="120000"/>
              </a:lnSpc>
            </a:pPr>
            <a:r>
              <a:rPr lang="es-ES" sz="3100" dirty="0" smtClean="0">
                <a:latin typeface="Garamond" pitchFamily="18" charset="0"/>
              </a:rPr>
              <a:t>Uruguay</a:t>
            </a:r>
          </a:p>
          <a:p>
            <a:pPr lvl="1" algn="just">
              <a:lnSpc>
                <a:spcPct val="120000"/>
              </a:lnSpc>
            </a:pPr>
            <a:r>
              <a:rPr lang="es-ES" dirty="0" smtClean="0">
                <a:latin typeface="Garamond" pitchFamily="18" charset="0"/>
              </a:rPr>
              <a:t>Acuerdos de Mejora: herramienta que apunta a la toma de decisiones para la mejora de las intervenciones públicas. En la firma de estos acuerdos las autoridades con competencia en la implementación de las Intervenciones asumen el compromiso de llevar a cabo acciones de cara a la mejora de los servicios prestados.</a:t>
            </a:r>
          </a:p>
          <a:p>
            <a:pPr lvl="1" algn="just">
              <a:lnSpc>
                <a:spcPct val="120000"/>
              </a:lnSpc>
            </a:pPr>
            <a:r>
              <a:rPr lang="es-ES" dirty="0" smtClean="0">
                <a:latin typeface="Garamond" pitchFamily="18" charset="0"/>
              </a:rPr>
              <a:t>Adicionalmente, en enero del 2009 se creó la “Comisión de Compromisos de Gestión como iniciativa del Gobierno para regular los Compromisos de Gestión, entendidos como acuerdos celebrados a nivel institucional, colectivo, grupal y/o  individual, en los cuales se asignan recursos como contrapartida del cumplimiento de metas vinculadas a la mejora de la gestión fijadas en sus respectivos ámbitos de competencia ”.</a:t>
            </a:r>
            <a:endParaRPr lang="es-ES" sz="2200" dirty="0" smtClean="0">
              <a:latin typeface="Garamond" pitchFamily="18" charset="0"/>
            </a:endParaRP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63842"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Transparencia en la difusión de resultados</a:t>
            </a:r>
          </a:p>
        </p:txBody>
      </p:sp>
      <p:sp>
        <p:nvSpPr>
          <p:cNvPr id="2052" name="Rectangle 3"/>
          <p:cNvSpPr>
            <a:spLocks noGrp="1" noChangeArrowheads="1"/>
          </p:cNvSpPr>
          <p:nvPr>
            <p:ph type="body" sz="half" idx="1"/>
          </p:nvPr>
        </p:nvSpPr>
        <p:spPr>
          <a:xfrm>
            <a:off x="0" y="1285860"/>
            <a:ext cx="7956376" cy="5429288"/>
          </a:xfrm>
        </p:spPr>
        <p:txBody>
          <a:bodyPr>
            <a:normAutofit fontScale="70000" lnSpcReduction="20000"/>
          </a:bodyPr>
          <a:lstStyle/>
          <a:p>
            <a:pPr algn="just">
              <a:lnSpc>
                <a:spcPct val="120000"/>
              </a:lnSpc>
              <a:buFont typeface="Arial" pitchFamily="34" charset="0"/>
              <a:buChar char="•"/>
            </a:pPr>
            <a:r>
              <a:rPr lang="es-ES" dirty="0" smtClean="0">
                <a:latin typeface="Garamond" pitchFamily="18" charset="0"/>
              </a:rPr>
              <a:t>Si además de la evaluación también se </a:t>
            </a:r>
            <a:r>
              <a:rPr lang="es-ES" b="1" dirty="0" smtClean="0">
                <a:latin typeface="Garamond" pitchFamily="18" charset="0"/>
              </a:rPr>
              <a:t>institucionaliza la obligación de publicación </a:t>
            </a:r>
            <a:r>
              <a:rPr lang="es-ES" dirty="0" smtClean="0">
                <a:latin typeface="Garamond" pitchFamily="18" charset="0"/>
              </a:rPr>
              <a:t>de los resultados, existen menos ocasiones de invalidar la evaluación ya realizada.</a:t>
            </a:r>
          </a:p>
          <a:p>
            <a:pPr algn="just">
              <a:lnSpc>
                <a:spcPct val="120000"/>
              </a:lnSpc>
              <a:buFont typeface="Arial" pitchFamily="34" charset="0"/>
              <a:buChar char="•"/>
            </a:pPr>
            <a:r>
              <a:rPr lang="es-ES" dirty="0" smtClean="0">
                <a:latin typeface="Garamond" pitchFamily="18" charset="0"/>
              </a:rPr>
              <a:t> Además de la difusión de los resultados hacia quienes toman las decisiones, es menester que la ciudadanía tenga la oportunidad de conocer los resultados de la evaluación. Es por ello </a:t>
            </a:r>
            <a:r>
              <a:rPr lang="es-ES" b="1" dirty="0" smtClean="0">
                <a:latin typeface="Garamond" pitchFamily="18" charset="0"/>
              </a:rPr>
              <a:t>que los resultados de la evaluación deben ser públicos.</a:t>
            </a:r>
          </a:p>
          <a:p>
            <a:pPr algn="just">
              <a:lnSpc>
                <a:spcPct val="120000"/>
              </a:lnSpc>
              <a:buFont typeface="Arial" pitchFamily="34" charset="0"/>
              <a:buChar char="•"/>
            </a:pPr>
            <a:r>
              <a:rPr lang="es-ES" dirty="0" smtClean="0">
                <a:latin typeface="Garamond" pitchFamily="18" charset="0"/>
              </a:rPr>
              <a:t> </a:t>
            </a:r>
            <a:r>
              <a:rPr lang="es-ES" b="1" dirty="0" smtClean="0">
                <a:latin typeface="Garamond" pitchFamily="18" charset="0"/>
              </a:rPr>
              <a:t>Los instrumentos </a:t>
            </a:r>
            <a:r>
              <a:rPr lang="es-ES" dirty="0" smtClean="0">
                <a:latin typeface="Garamond" pitchFamily="18" charset="0"/>
              </a:rPr>
              <a:t>a través de los cuales se puede dotar de transparencia la evaluación son entre otros:</a:t>
            </a:r>
          </a:p>
          <a:p>
            <a:pPr lvl="1" algn="just">
              <a:lnSpc>
                <a:spcPct val="120000"/>
              </a:lnSpc>
            </a:pPr>
            <a:r>
              <a:rPr lang="es-ES" dirty="0" smtClean="0">
                <a:latin typeface="Garamond" pitchFamily="18" charset="0"/>
              </a:rPr>
              <a:t>registros públicos de evaluaciones (Registro de Evaluación de políticas y Servicios Públicos de Navarra), </a:t>
            </a:r>
          </a:p>
          <a:p>
            <a:pPr lvl="1" algn="just">
              <a:lnSpc>
                <a:spcPct val="120000"/>
              </a:lnSpc>
            </a:pPr>
            <a:r>
              <a:rPr lang="es-ES" dirty="0" smtClean="0">
                <a:latin typeface="Garamond" pitchFamily="18" charset="0"/>
              </a:rPr>
              <a:t>portales de transparencia, </a:t>
            </a:r>
          </a:p>
          <a:p>
            <a:pPr lvl="1" algn="just">
              <a:lnSpc>
                <a:spcPct val="120000"/>
              </a:lnSpc>
            </a:pPr>
            <a:r>
              <a:rPr lang="es-ES" dirty="0" smtClean="0">
                <a:latin typeface="Garamond" pitchFamily="18" charset="0"/>
              </a:rPr>
              <a:t>páginas web, </a:t>
            </a:r>
          </a:p>
          <a:p>
            <a:pPr lvl="1" algn="just">
              <a:lnSpc>
                <a:spcPct val="120000"/>
              </a:lnSpc>
            </a:pPr>
            <a:r>
              <a:rPr lang="es-ES" dirty="0" smtClean="0">
                <a:latin typeface="Garamond" pitchFamily="18" charset="0"/>
              </a:rPr>
              <a:t>memorias o informes.</a:t>
            </a:r>
          </a:p>
          <a:p>
            <a:pPr lvl="1" algn="just">
              <a:lnSpc>
                <a:spcPct val="120000"/>
              </a:lnSpc>
            </a:pPr>
            <a:endParaRPr lang="es-ES" sz="2200" dirty="0" smtClean="0">
              <a:latin typeface="Garamond" pitchFamily="18" charset="0"/>
            </a:endParaRP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65890"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Transparencia en la difusión de resultados</a:t>
            </a:r>
          </a:p>
        </p:txBody>
      </p:sp>
      <p:sp>
        <p:nvSpPr>
          <p:cNvPr id="2052" name="Rectangle 3"/>
          <p:cNvSpPr>
            <a:spLocks noGrp="1" noChangeArrowheads="1"/>
          </p:cNvSpPr>
          <p:nvPr>
            <p:ph type="body" sz="half" idx="1"/>
          </p:nvPr>
        </p:nvSpPr>
        <p:spPr>
          <a:xfrm>
            <a:off x="0" y="1285860"/>
            <a:ext cx="7956376" cy="5429288"/>
          </a:xfrm>
        </p:spPr>
        <p:txBody>
          <a:bodyPr>
            <a:normAutofit fontScale="85000" lnSpcReduction="10000"/>
          </a:bodyPr>
          <a:lstStyle/>
          <a:p>
            <a:pPr algn="just">
              <a:lnSpc>
                <a:spcPct val="120000"/>
              </a:lnSpc>
            </a:pPr>
            <a:r>
              <a:rPr lang="es-ES" sz="3100" dirty="0" smtClean="0">
                <a:latin typeface="Garamond" pitchFamily="18" charset="0"/>
              </a:rPr>
              <a:t>Costa Rica</a:t>
            </a:r>
          </a:p>
          <a:p>
            <a:pPr lvl="1" algn="just">
              <a:lnSpc>
                <a:spcPct val="120000"/>
              </a:lnSpc>
            </a:pPr>
            <a:r>
              <a:rPr lang="es-ES" sz="2700" dirty="0" smtClean="0">
                <a:latin typeface="Garamond" pitchFamily="18" charset="0"/>
              </a:rPr>
              <a:t>Implantación de un Registro de Evaluaciones de políticas públicas</a:t>
            </a:r>
          </a:p>
          <a:p>
            <a:pPr algn="just">
              <a:lnSpc>
                <a:spcPct val="120000"/>
              </a:lnSpc>
            </a:pPr>
            <a:r>
              <a:rPr lang="es-ES" sz="3100" dirty="0" smtClean="0">
                <a:latin typeface="Garamond" pitchFamily="18" charset="0"/>
              </a:rPr>
              <a:t>Ecuador</a:t>
            </a:r>
          </a:p>
          <a:p>
            <a:pPr lvl="1" algn="just">
              <a:lnSpc>
                <a:spcPct val="120000"/>
              </a:lnSpc>
            </a:pPr>
            <a:r>
              <a:rPr lang="es-ES" sz="2400" dirty="0" smtClean="0">
                <a:latin typeface="Garamond" pitchFamily="18" charset="0"/>
              </a:rPr>
              <a:t>En la mayoría de casos las evaluaciones no son objeto de una difusión amplia, el resultado de las mismas generalmente se difunde a nivel de organismos de control y los insume la misma entidad que hizo la evaluación a fin de retroalimentar su intervención.</a:t>
            </a:r>
            <a:endParaRPr lang="es-ES" sz="2700" dirty="0" smtClean="0">
              <a:latin typeface="Garamond" pitchFamily="18" charset="0"/>
            </a:endParaRPr>
          </a:p>
          <a:p>
            <a:pPr algn="just">
              <a:lnSpc>
                <a:spcPct val="120000"/>
              </a:lnSpc>
            </a:pPr>
            <a:r>
              <a:rPr lang="es-ES" sz="3100" dirty="0" smtClean="0">
                <a:latin typeface="Garamond" pitchFamily="18" charset="0"/>
              </a:rPr>
              <a:t>Perú</a:t>
            </a:r>
          </a:p>
          <a:p>
            <a:pPr lvl="1" algn="just"/>
            <a:r>
              <a:rPr lang="es-ES" sz="2400" dirty="0" smtClean="0">
                <a:latin typeface="Garamond" pitchFamily="18" charset="0"/>
              </a:rPr>
              <a:t>los resultados son públicos, se pueden encontrar en la siguiente página </a:t>
            </a:r>
            <a:r>
              <a:rPr lang="es-ES" sz="2400" dirty="0" err="1" smtClean="0">
                <a:latin typeface="Garamond" pitchFamily="18" charset="0"/>
              </a:rPr>
              <a:t>web:</a:t>
            </a:r>
            <a:r>
              <a:rPr lang="es-ES" sz="2800" dirty="0" err="1" smtClean="0">
                <a:latin typeface="Garamond" pitchFamily="18" charset="0"/>
              </a:rPr>
              <a:t>http</a:t>
            </a:r>
            <a:r>
              <a:rPr lang="es-ES" sz="2800" dirty="0" smtClean="0">
                <a:latin typeface="Garamond" pitchFamily="18" charset="0"/>
              </a:rPr>
              <a:t>://</a:t>
            </a:r>
            <a:r>
              <a:rPr lang="es-ES" sz="2800" dirty="0" err="1" smtClean="0">
                <a:latin typeface="Garamond" pitchFamily="18" charset="0"/>
              </a:rPr>
              <a:t>www.mef.gob.pe</a:t>
            </a:r>
            <a:r>
              <a:rPr lang="es-ES" sz="2800" dirty="0" smtClean="0">
                <a:latin typeface="Garamond" pitchFamily="18" charset="0"/>
              </a:rPr>
              <a:t>/</a:t>
            </a:r>
            <a:r>
              <a:rPr lang="es-ES" sz="2800" dirty="0" err="1" smtClean="0">
                <a:latin typeface="Garamond" pitchFamily="18" charset="0"/>
              </a:rPr>
              <a:t>index.php?option</a:t>
            </a:r>
            <a:r>
              <a:rPr lang="es-ES" sz="2800" dirty="0" smtClean="0">
                <a:latin typeface="Garamond" pitchFamily="18" charset="0"/>
              </a:rPr>
              <a:t>=</a:t>
            </a:r>
            <a:r>
              <a:rPr lang="es-ES" sz="2800" dirty="0" err="1" smtClean="0">
                <a:latin typeface="Garamond" pitchFamily="18" charset="0"/>
              </a:rPr>
              <a:t>com_content&amp;view</a:t>
            </a:r>
            <a:r>
              <a:rPr lang="es-ES" sz="2800" dirty="0" smtClean="0">
                <a:latin typeface="Garamond" pitchFamily="18" charset="0"/>
              </a:rPr>
              <a:t>=</a:t>
            </a:r>
            <a:r>
              <a:rPr lang="es-ES" sz="2800" dirty="0" err="1" smtClean="0">
                <a:latin typeface="Garamond" pitchFamily="18" charset="0"/>
              </a:rPr>
              <a:t>article&amp;id</a:t>
            </a:r>
            <a:r>
              <a:rPr lang="es-ES" sz="2800" dirty="0" smtClean="0">
                <a:latin typeface="Garamond" pitchFamily="18" charset="0"/>
              </a:rPr>
              <a:t>=3332&amp;Itemid=101532&amp;lang=es</a:t>
            </a:r>
            <a:endParaRPr lang="es-ES" sz="2200" dirty="0" smtClean="0">
              <a:latin typeface="Garamond" pitchFamily="18" charset="0"/>
            </a:endParaRP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67938"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Institucionalización de la evaluación</a:t>
            </a:r>
          </a:p>
        </p:txBody>
      </p:sp>
      <p:sp>
        <p:nvSpPr>
          <p:cNvPr id="2052" name="Rectangle 3"/>
          <p:cNvSpPr>
            <a:spLocks noGrp="1" noChangeArrowheads="1"/>
          </p:cNvSpPr>
          <p:nvPr>
            <p:ph type="body" sz="half" idx="1"/>
          </p:nvPr>
        </p:nvSpPr>
        <p:spPr>
          <a:xfrm>
            <a:off x="457200" y="1285860"/>
            <a:ext cx="7354888" cy="5429288"/>
          </a:xfrm>
        </p:spPr>
        <p:txBody>
          <a:bodyPr>
            <a:normAutofit fontScale="92500" lnSpcReduction="10000"/>
          </a:bodyPr>
          <a:lstStyle/>
          <a:p>
            <a:pPr algn="just">
              <a:buFont typeface="Arial" pitchFamily="34" charset="0"/>
              <a:buChar char="•"/>
            </a:pPr>
            <a:r>
              <a:rPr lang="es-ES" sz="2400" dirty="0" smtClean="0">
                <a:latin typeface="Garamond" pitchFamily="18" charset="0"/>
              </a:rPr>
              <a:t>Desde finales del siglo XX la institucionalización de la evaluación se ha ido abriendo paso en América Latina impulsada por la cooperación al desarrollo de multilaterales y países de la OCDE.</a:t>
            </a:r>
          </a:p>
          <a:p>
            <a:pPr algn="just">
              <a:buFont typeface="Arial" pitchFamily="34" charset="0"/>
              <a:buChar char="•"/>
            </a:pPr>
            <a:r>
              <a:rPr lang="es-ES" sz="2400" dirty="0" smtClean="0">
                <a:latin typeface="Garamond" pitchFamily="18" charset="0"/>
              </a:rPr>
              <a:t>Actualmente la mayoría de países están haciendo </a:t>
            </a:r>
            <a:r>
              <a:rPr lang="es-ES" sz="2400" b="1" dirty="0" smtClean="0">
                <a:latin typeface="Garamond" pitchFamily="18" charset="0"/>
              </a:rPr>
              <a:t>grandes esfuerzos en materia de evaluación</a:t>
            </a:r>
            <a:r>
              <a:rPr lang="es-ES" sz="2400" dirty="0" smtClean="0">
                <a:latin typeface="Garamond" pitchFamily="18" charset="0"/>
              </a:rPr>
              <a:t>, entendida ésta como instrumento al servicio de la mejora cualitativa de las políticas públicas, y su expansión puede explicarse por el consenso en los ámbitos político y académico en cuanto a su necesidad y su demanda por la ciudadanía.</a:t>
            </a:r>
          </a:p>
          <a:p>
            <a:pPr algn="just">
              <a:buFont typeface="Arial" pitchFamily="34" charset="0"/>
              <a:buChar char="•"/>
            </a:pPr>
            <a:r>
              <a:rPr lang="es-ES" sz="2400" dirty="0" smtClean="0">
                <a:latin typeface="Garamond" pitchFamily="18" charset="0"/>
              </a:rPr>
              <a:t> </a:t>
            </a:r>
            <a:r>
              <a:rPr lang="es-ES" sz="2400" u="sng" dirty="0" smtClean="0">
                <a:latin typeface="Garamond" pitchFamily="18" charset="0"/>
              </a:rPr>
              <a:t>Institucionalizarla</a:t>
            </a:r>
            <a:r>
              <a:rPr lang="es-ES" sz="2400" dirty="0" smtClean="0">
                <a:latin typeface="Garamond" pitchFamily="18" charset="0"/>
              </a:rPr>
              <a:t> significa crear una cultura evaluadora en los entornos gubernamentales de tal modo que </a:t>
            </a:r>
            <a:r>
              <a:rPr lang="es-ES" sz="2400" b="1" dirty="0" smtClean="0">
                <a:latin typeface="Garamond" pitchFamily="18" charset="0"/>
              </a:rPr>
              <a:t>se perciba como parte del proceso de gestión de las políticas públicas. </a:t>
            </a:r>
            <a:r>
              <a:rPr lang="es-ES" sz="2400" dirty="0" smtClean="0">
                <a:latin typeface="Garamond" pitchFamily="18" charset="0"/>
              </a:rPr>
              <a:t>Implica que los gestores diseñen, desde el principio, las acciones en que se concretan las políticas del país de modo que puedan ser evaluadas. </a:t>
            </a:r>
          </a:p>
          <a:p>
            <a:pPr lvl="1" algn="just">
              <a:buFont typeface="Arial" pitchFamily="34" charset="0"/>
              <a:buChar char="•"/>
            </a:pPr>
            <a:endParaRPr lang="es-ES" sz="4200" dirty="0" smtClean="0">
              <a:latin typeface="Garamond" pitchFamily="18" charset="0"/>
            </a:endParaRPr>
          </a:p>
          <a:p>
            <a:pPr algn="just">
              <a:lnSpc>
                <a:spcPct val="120000"/>
              </a:lnSpc>
              <a:defRPr/>
            </a:pPr>
            <a:endParaRPr lang="es-ES" sz="2800" dirty="0" smtClean="0">
              <a:latin typeface="Garamond" pitchFamily="18" charset="0"/>
            </a:endParaRPr>
          </a:p>
          <a:p>
            <a:pPr algn="just">
              <a:defRPr/>
            </a:pPr>
            <a:endParaRPr lang="es-ES" sz="2800" dirty="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00354"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Transparencia en la difusión de resultados</a:t>
            </a:r>
          </a:p>
        </p:txBody>
      </p:sp>
      <p:sp>
        <p:nvSpPr>
          <p:cNvPr id="2052" name="Rectangle 3"/>
          <p:cNvSpPr>
            <a:spLocks noGrp="1" noChangeArrowheads="1"/>
          </p:cNvSpPr>
          <p:nvPr>
            <p:ph type="body" sz="half" idx="1"/>
          </p:nvPr>
        </p:nvSpPr>
        <p:spPr>
          <a:xfrm>
            <a:off x="0" y="1285860"/>
            <a:ext cx="7956376" cy="5429288"/>
          </a:xfrm>
        </p:spPr>
        <p:txBody>
          <a:bodyPr>
            <a:normAutofit lnSpcReduction="10000"/>
          </a:bodyPr>
          <a:lstStyle/>
          <a:p>
            <a:pPr algn="just">
              <a:lnSpc>
                <a:spcPct val="120000"/>
              </a:lnSpc>
            </a:pPr>
            <a:r>
              <a:rPr lang="es-ES" sz="3100" dirty="0" smtClean="0">
                <a:latin typeface="Garamond" pitchFamily="18" charset="0"/>
              </a:rPr>
              <a:t>Uruguay</a:t>
            </a:r>
          </a:p>
          <a:p>
            <a:pPr lvl="1" algn="just">
              <a:lnSpc>
                <a:spcPct val="120000"/>
              </a:lnSpc>
            </a:pPr>
            <a:r>
              <a:rPr lang="es-ES" sz="2000" dirty="0" smtClean="0">
                <a:latin typeface="Garamond" pitchFamily="18" charset="0"/>
              </a:rPr>
              <a:t>Se publican resúmenes ejecutivos de los resultados de los procesos de evaluación DID, y se concretan eventos para la difusión de los mismos. Los informes finales de las evaluaciones son difundidos entre los actores que formaron parte de dicho proceso, en particular entre las autoridades y demás actores encargados de la implementación de las intervenciones evaluadas. </a:t>
            </a:r>
          </a:p>
          <a:p>
            <a:pPr lvl="1" algn="just">
              <a:lnSpc>
                <a:spcPct val="120000"/>
              </a:lnSpc>
            </a:pPr>
            <a:r>
              <a:rPr lang="es-ES" sz="2000" dirty="0" smtClean="0">
                <a:latin typeface="Garamond" pitchFamily="18" charset="0"/>
              </a:rPr>
              <a:t>Adicionalmente, los Incisos de la Administración Central presentan sus planes estratégicos dando cuenta de sus resultados, sobre la base de pautas metodológicas desarrolladas por OPP. </a:t>
            </a:r>
          </a:p>
          <a:p>
            <a:pPr lvl="1" algn="just">
              <a:lnSpc>
                <a:spcPct val="120000"/>
              </a:lnSpc>
            </a:pPr>
            <a:r>
              <a:rPr lang="es-ES" sz="2000" dirty="0" smtClean="0">
                <a:latin typeface="Garamond" pitchFamily="18" charset="0"/>
              </a:rPr>
              <a:t>AGEV-OPP elabora el Tomo II de la Rendición de Cuentas – Planificación y Evaluación  recogiendo estos planes estratégicos y presentando información sobre objetivos, recursos asignados y resultados obtenidos.</a:t>
            </a:r>
            <a:endParaRPr lang="es-ES" sz="1800" dirty="0" smtClean="0">
              <a:latin typeface="Garamond" pitchFamily="18" charset="0"/>
            </a:endParaRP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68962"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Utilización de la metodología adecuada</a:t>
            </a:r>
          </a:p>
        </p:txBody>
      </p:sp>
      <p:sp>
        <p:nvSpPr>
          <p:cNvPr id="2052" name="Rectangle 3"/>
          <p:cNvSpPr>
            <a:spLocks noGrp="1" noChangeArrowheads="1"/>
          </p:cNvSpPr>
          <p:nvPr>
            <p:ph type="body" sz="half" idx="1"/>
          </p:nvPr>
        </p:nvSpPr>
        <p:spPr>
          <a:xfrm>
            <a:off x="0" y="1285860"/>
            <a:ext cx="7956376" cy="5429288"/>
          </a:xfrm>
        </p:spPr>
        <p:txBody>
          <a:bodyPr>
            <a:normAutofit fontScale="70000" lnSpcReduction="20000"/>
          </a:bodyPr>
          <a:lstStyle/>
          <a:p>
            <a:pPr algn="just"/>
            <a:r>
              <a:rPr lang="es-ES" sz="2800" dirty="0" smtClean="0">
                <a:latin typeface="Garamond" pitchFamily="18" charset="0"/>
              </a:rPr>
              <a:t>Escoger la metodología adecuada es importante no solamente desde un punto de vista </a:t>
            </a:r>
            <a:r>
              <a:rPr lang="es-ES" sz="2800" b="1" dirty="0" smtClean="0">
                <a:latin typeface="Garamond" pitchFamily="18" charset="0"/>
              </a:rPr>
              <a:t>técnico, también para dotar de sentido a la evaluación.</a:t>
            </a:r>
            <a:endParaRPr lang="es-ES" sz="2800" dirty="0" smtClean="0">
              <a:latin typeface="Garamond" pitchFamily="18" charset="0"/>
            </a:endParaRPr>
          </a:p>
          <a:p>
            <a:pPr algn="just"/>
            <a:r>
              <a:rPr lang="es-ES" sz="2800" dirty="0" smtClean="0">
                <a:latin typeface="Garamond" pitchFamily="18" charset="0"/>
              </a:rPr>
              <a:t>Existe cierta </a:t>
            </a:r>
            <a:r>
              <a:rPr lang="es-ES" sz="2800" b="1" dirty="0" smtClean="0">
                <a:latin typeface="Garamond" pitchFamily="18" charset="0"/>
              </a:rPr>
              <a:t>creencia de que las técnicas más complejas son las que proporcionan resultados más robustos</a:t>
            </a:r>
            <a:r>
              <a:rPr lang="es-ES" sz="2800" dirty="0" smtClean="0">
                <a:latin typeface="Garamond" pitchFamily="18" charset="0"/>
              </a:rPr>
              <a:t>, fruto de la falta de transparencia que en muchas ocasiones conlleva la comunicación de resultados que implican el uso de análisis matemático. </a:t>
            </a:r>
          </a:p>
          <a:p>
            <a:pPr lvl="1" algn="just"/>
            <a:r>
              <a:rPr lang="es-ES" sz="2500" dirty="0" smtClean="0">
                <a:latin typeface="Garamond" pitchFamily="18" charset="0"/>
              </a:rPr>
              <a:t>Elegir la técnica adecuada implica </a:t>
            </a:r>
            <a:r>
              <a:rPr lang="es-ES" sz="2500" b="1" dirty="0" smtClean="0">
                <a:latin typeface="Garamond" pitchFamily="18" charset="0"/>
              </a:rPr>
              <a:t>analizar el contexto en términos realistas</a:t>
            </a:r>
            <a:r>
              <a:rPr lang="es-ES" sz="2500" dirty="0" smtClean="0">
                <a:latin typeface="Garamond" pitchFamily="18" charset="0"/>
              </a:rPr>
              <a:t>, teniendo en cuenta tanto la </a:t>
            </a:r>
            <a:r>
              <a:rPr lang="es-ES" sz="2500" b="1" dirty="0" smtClean="0">
                <a:latin typeface="Garamond" pitchFamily="18" charset="0"/>
              </a:rPr>
              <a:t>disponibilidad de datos como la capacidad de explotación de las técnicas</a:t>
            </a:r>
            <a:r>
              <a:rPr lang="es-ES" sz="2500" dirty="0" smtClean="0">
                <a:latin typeface="Garamond" pitchFamily="18" charset="0"/>
              </a:rPr>
              <a:t>.</a:t>
            </a:r>
          </a:p>
          <a:p>
            <a:pPr lvl="1" algn="just"/>
            <a:r>
              <a:rPr lang="es-ES" sz="2600" dirty="0" smtClean="0">
                <a:latin typeface="Garamond" pitchFamily="18" charset="0"/>
              </a:rPr>
              <a:t>Comunicar bien los resultados de la evaluación precisa </a:t>
            </a:r>
            <a:r>
              <a:rPr lang="es-ES" sz="2600" b="1" dirty="0" smtClean="0">
                <a:latin typeface="Garamond" pitchFamily="18" charset="0"/>
              </a:rPr>
              <a:t>ser conscientes del interlocutor que recibe la información. </a:t>
            </a:r>
            <a:r>
              <a:rPr lang="es-ES" sz="2600" dirty="0" smtClean="0">
                <a:latin typeface="Garamond" pitchFamily="18" charset="0"/>
              </a:rPr>
              <a:t>Los resultados deben sustentarse con el uso de técnicas adecuadas, pero quienes perciben los resultados de una actuación pública pueden no tener la capacitación específica en las técnicas que permiten obtenerlos.</a:t>
            </a:r>
          </a:p>
          <a:p>
            <a:pPr lvl="1" algn="just"/>
            <a:r>
              <a:rPr lang="es-ES" sz="2600" dirty="0" smtClean="0">
                <a:latin typeface="Garamond" pitchFamily="18" charset="0"/>
              </a:rPr>
              <a:t>Los informes de resultados deben estar sustentados pero ser claros en </a:t>
            </a:r>
            <a:r>
              <a:rPr lang="es-ES" sz="2600" dirty="0" smtClean="0">
                <a:latin typeface="Garamond" pitchFamily="18" charset="0"/>
              </a:rPr>
              <a:t>lo </a:t>
            </a:r>
            <a:r>
              <a:rPr lang="es-ES" sz="2600" dirty="0" smtClean="0">
                <a:latin typeface="Garamond" pitchFamily="18" charset="0"/>
              </a:rPr>
              <a:t>que concluyen, lo que supone una contribución a la transparencia y no a la opacidad.</a:t>
            </a:r>
          </a:p>
          <a:p>
            <a:pPr lvl="1" algn="just"/>
            <a:r>
              <a:rPr lang="es-ES" sz="2600" b="1" dirty="0" smtClean="0">
                <a:latin typeface="Garamond" pitchFamily="18" charset="0"/>
              </a:rPr>
              <a:t>Elegir con acierto la metodología que se va a utilizar</a:t>
            </a:r>
            <a:r>
              <a:rPr lang="es-ES" sz="2600" dirty="0" smtClean="0">
                <a:latin typeface="Garamond" pitchFamily="18" charset="0"/>
              </a:rPr>
              <a:t> para evaluar la intervención pública es sin duda la decisión que va a determinar en gran medida que los resultados de la evaluación sean fiables y útiles.</a:t>
            </a: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69986"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3200" dirty="0" smtClean="0">
                <a:latin typeface="Garamond" pitchFamily="18" charset="0"/>
              </a:rPr>
              <a:t>Utilización de la metodología adecuada</a:t>
            </a:r>
          </a:p>
        </p:txBody>
      </p:sp>
      <p:sp>
        <p:nvSpPr>
          <p:cNvPr id="2052" name="Rectangle 3"/>
          <p:cNvSpPr>
            <a:spLocks noGrp="1" noChangeArrowheads="1"/>
          </p:cNvSpPr>
          <p:nvPr>
            <p:ph type="body" sz="half" idx="1"/>
          </p:nvPr>
        </p:nvSpPr>
        <p:spPr>
          <a:xfrm>
            <a:off x="0" y="1285860"/>
            <a:ext cx="7956376" cy="5429288"/>
          </a:xfrm>
        </p:spPr>
        <p:txBody>
          <a:bodyPr>
            <a:normAutofit/>
          </a:bodyPr>
          <a:lstStyle/>
          <a:p>
            <a:pPr algn="just"/>
            <a:r>
              <a:rPr lang="es-ES" dirty="0" smtClean="0">
                <a:latin typeface="Garamond" pitchFamily="18" charset="0"/>
              </a:rPr>
              <a:t>Para la elección de la metodología adecuada será preciso tener en cuenta cuatro factores:</a:t>
            </a:r>
            <a:endParaRPr lang="es-ES" sz="1600" dirty="0" smtClean="0">
              <a:latin typeface="Garamond" pitchFamily="18" charset="0"/>
            </a:endParaRPr>
          </a:p>
          <a:p>
            <a:pPr lvl="1" algn="just"/>
            <a:r>
              <a:rPr lang="es-ES" dirty="0" smtClean="0">
                <a:latin typeface="Garamond" pitchFamily="18" charset="0"/>
              </a:rPr>
              <a:t>El tipo de actuación a evaluar. Distinguimos así a su vez entre:</a:t>
            </a:r>
            <a:endParaRPr lang="es-ES" sz="1600" dirty="0" smtClean="0">
              <a:latin typeface="Garamond" pitchFamily="18" charset="0"/>
            </a:endParaRPr>
          </a:p>
          <a:p>
            <a:pPr lvl="2" algn="just"/>
            <a:r>
              <a:rPr lang="es-ES" dirty="0" smtClean="0">
                <a:latin typeface="Garamond" pitchFamily="18" charset="0"/>
              </a:rPr>
              <a:t>- Evaluación teórica y de diseño del programa </a:t>
            </a:r>
            <a:endParaRPr lang="es-ES" sz="1600" dirty="0" smtClean="0">
              <a:latin typeface="Garamond" pitchFamily="18" charset="0"/>
            </a:endParaRPr>
          </a:p>
          <a:p>
            <a:pPr lvl="2" algn="just"/>
            <a:r>
              <a:rPr lang="es-ES" dirty="0" smtClean="0">
                <a:latin typeface="Garamond" pitchFamily="18" charset="0"/>
              </a:rPr>
              <a:t>- Evaluación de procesos (o de implementación)</a:t>
            </a:r>
            <a:endParaRPr lang="es-ES" sz="1600" dirty="0" smtClean="0">
              <a:latin typeface="Garamond" pitchFamily="18" charset="0"/>
            </a:endParaRPr>
          </a:p>
          <a:p>
            <a:pPr lvl="2" algn="just"/>
            <a:r>
              <a:rPr lang="es-ES" dirty="0" smtClean="0">
                <a:latin typeface="Garamond" pitchFamily="18" charset="0"/>
              </a:rPr>
              <a:t>- Evaluación de resultados</a:t>
            </a:r>
            <a:endParaRPr lang="es-ES" sz="1600" dirty="0" smtClean="0">
              <a:latin typeface="Garamond" pitchFamily="18" charset="0"/>
            </a:endParaRPr>
          </a:p>
          <a:p>
            <a:pPr lvl="1" algn="just"/>
            <a:r>
              <a:rPr lang="es-ES" dirty="0" smtClean="0">
                <a:latin typeface="Garamond" pitchFamily="18" charset="0"/>
              </a:rPr>
              <a:t>El objetivo que se persigue,</a:t>
            </a:r>
            <a:endParaRPr lang="es-ES" sz="1600" dirty="0" smtClean="0">
              <a:latin typeface="Garamond" pitchFamily="18" charset="0"/>
            </a:endParaRPr>
          </a:p>
          <a:p>
            <a:pPr lvl="1" algn="just"/>
            <a:r>
              <a:rPr lang="es-ES" dirty="0" smtClean="0">
                <a:latin typeface="Garamond" pitchFamily="18" charset="0"/>
              </a:rPr>
              <a:t>La disponibilidad de datos </a:t>
            </a:r>
            <a:endParaRPr lang="es-ES" sz="1600" dirty="0" smtClean="0">
              <a:latin typeface="Garamond" pitchFamily="18" charset="0"/>
            </a:endParaRPr>
          </a:p>
          <a:p>
            <a:pPr lvl="1" algn="just"/>
            <a:r>
              <a:rPr lang="es-ES" dirty="0" smtClean="0">
                <a:latin typeface="Garamond" pitchFamily="18" charset="0"/>
              </a:rPr>
              <a:t>El coste de la evaluación.</a:t>
            </a:r>
            <a:endParaRPr lang="es-ES" sz="2600" dirty="0" smtClean="0">
              <a:latin typeface="Garamond" pitchFamily="18" charset="0"/>
            </a:endParaRPr>
          </a:p>
          <a:p>
            <a:pPr algn="just"/>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71010"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3200" dirty="0" smtClean="0">
                <a:latin typeface="Garamond" pitchFamily="18" charset="0"/>
              </a:rPr>
              <a:t>Utilización de la metodología adecuada</a:t>
            </a:r>
          </a:p>
        </p:txBody>
      </p:sp>
      <p:sp>
        <p:nvSpPr>
          <p:cNvPr id="2052" name="Rectangle 3"/>
          <p:cNvSpPr>
            <a:spLocks noGrp="1" noChangeArrowheads="1"/>
          </p:cNvSpPr>
          <p:nvPr>
            <p:ph type="body" sz="half" idx="1"/>
          </p:nvPr>
        </p:nvSpPr>
        <p:spPr>
          <a:xfrm>
            <a:off x="0" y="1285860"/>
            <a:ext cx="7956376" cy="5429288"/>
          </a:xfrm>
        </p:spPr>
        <p:txBody>
          <a:bodyPr>
            <a:normAutofit fontScale="85000" lnSpcReduction="20000"/>
          </a:bodyPr>
          <a:lstStyle/>
          <a:p>
            <a:pPr algn="just"/>
            <a:r>
              <a:rPr lang="es-ES" sz="3400" dirty="0" smtClean="0">
                <a:latin typeface="Garamond" pitchFamily="18" charset="0"/>
              </a:rPr>
              <a:t>Costa Rica</a:t>
            </a:r>
          </a:p>
          <a:p>
            <a:pPr algn="just"/>
            <a:r>
              <a:rPr lang="es-ES" sz="3400" dirty="0" smtClean="0">
                <a:latin typeface="Garamond" pitchFamily="18" charset="0"/>
              </a:rPr>
              <a:t>Cualitativas:</a:t>
            </a:r>
          </a:p>
          <a:p>
            <a:pPr lvl="1" algn="just"/>
            <a:r>
              <a:rPr lang="es-ES" dirty="0" smtClean="0">
                <a:latin typeface="Garamond" pitchFamily="18" charset="0"/>
              </a:rPr>
              <a:t>Proyecto “Apoyo a la Gestión Pedagógica de Centros Educativos con Orientación Inclusiva”, del Ministerio de Educación Pública</a:t>
            </a:r>
            <a:endParaRPr lang="es-ES" sz="1200" dirty="0" smtClean="0">
              <a:latin typeface="Garamond" pitchFamily="18" charset="0"/>
            </a:endParaRPr>
          </a:p>
          <a:p>
            <a:pPr lvl="1" algn="just"/>
            <a:r>
              <a:rPr lang="es-ES" dirty="0" smtClean="0">
                <a:latin typeface="Garamond" pitchFamily="18" charset="0"/>
              </a:rPr>
              <a:t>Proyecto “Germinadora de Desarrollo Organizacional, Empresarial, Asociativo y Comunitario”, del Instituto Mixto de Ayuda Social, del Sector de Desarrollo e Inclusión Social.</a:t>
            </a:r>
            <a:endParaRPr lang="es-ES" sz="1200" dirty="0" smtClean="0">
              <a:latin typeface="Garamond" pitchFamily="18" charset="0"/>
            </a:endParaRPr>
          </a:p>
          <a:p>
            <a:pPr lvl="1" algn="just"/>
            <a:r>
              <a:rPr lang="es-ES" dirty="0" smtClean="0">
                <a:latin typeface="Garamond" pitchFamily="18" charset="0"/>
              </a:rPr>
              <a:t>Evaluación al Diseño metodológico y proceso de elaboración Plan Nacional de Desarrollo 2011-2014, del Ministerio de Planificación Nacional y Política Económica.</a:t>
            </a:r>
            <a:endParaRPr lang="es-ES" sz="1800" dirty="0" smtClean="0">
              <a:latin typeface="Garamond" pitchFamily="18" charset="0"/>
            </a:endParaRPr>
          </a:p>
          <a:p>
            <a:pPr algn="just"/>
            <a:r>
              <a:rPr lang="es-ES" sz="2800" dirty="0" smtClean="0">
                <a:latin typeface="Garamond" pitchFamily="18" charset="0"/>
              </a:rPr>
              <a:t>Cuantitativas:</a:t>
            </a:r>
          </a:p>
          <a:p>
            <a:pPr lvl="1" algn="just"/>
            <a:r>
              <a:rPr lang="es-ES" dirty="0" smtClean="0">
                <a:latin typeface="Garamond" pitchFamily="18" charset="0"/>
              </a:rPr>
              <a:t>Evaluación de impacto del Programa “Distrito de Riego Arenal-Tempisque”, del Sistema Nacional de Riego y Avenamiento (SENARA).</a:t>
            </a:r>
          </a:p>
          <a:p>
            <a:pPr algn="just">
              <a:buNone/>
            </a:pPr>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72034"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400" dirty="0" smtClean="0">
                <a:latin typeface="Garamond" pitchFamily="18" charset="0"/>
              </a:rPr>
              <a:t>Utilización de la metodología adecuada</a:t>
            </a:r>
          </a:p>
        </p:txBody>
      </p:sp>
      <p:sp>
        <p:nvSpPr>
          <p:cNvPr id="2052" name="Rectangle 3"/>
          <p:cNvSpPr>
            <a:spLocks noGrp="1" noChangeArrowheads="1"/>
          </p:cNvSpPr>
          <p:nvPr>
            <p:ph type="body" sz="half" idx="1"/>
          </p:nvPr>
        </p:nvSpPr>
        <p:spPr>
          <a:xfrm>
            <a:off x="0" y="1124744"/>
            <a:ext cx="7956376" cy="5590404"/>
          </a:xfrm>
        </p:spPr>
        <p:txBody>
          <a:bodyPr>
            <a:noAutofit/>
          </a:bodyPr>
          <a:lstStyle/>
          <a:p>
            <a:pPr algn="just"/>
            <a:r>
              <a:rPr lang="es-ES" sz="1800" dirty="0" smtClean="0">
                <a:latin typeface="Garamond" pitchFamily="18" charset="0"/>
              </a:rPr>
              <a:t>Ecuador</a:t>
            </a:r>
          </a:p>
          <a:p>
            <a:pPr lvl="1" algn="just"/>
            <a:r>
              <a:rPr lang="es-ES" sz="1800" dirty="0" smtClean="0">
                <a:latin typeface="Garamond" pitchFamily="18" charset="0"/>
              </a:rPr>
              <a:t>Actualmente no se cuenta con una base que permita conocer el tipo de evaluaciones que se han realizado.</a:t>
            </a:r>
          </a:p>
          <a:p>
            <a:pPr algn="just"/>
            <a:r>
              <a:rPr lang="es-ES" sz="1800" dirty="0" smtClean="0">
                <a:latin typeface="Garamond" pitchFamily="18" charset="0"/>
              </a:rPr>
              <a:t>Paraguay</a:t>
            </a:r>
          </a:p>
          <a:p>
            <a:pPr algn="just"/>
            <a:r>
              <a:rPr lang="es-ES" sz="1800" dirty="0" smtClean="0">
                <a:latin typeface="Garamond" pitchFamily="18" charset="0"/>
              </a:rPr>
              <a:t>Cualitativas: evaluación de Diseño y Gestión APS, SENEPA, Textos y Materiales Didácticos, Servicios de Identificación de Personas, Extensión Agraria, Caminos Vecinales, </a:t>
            </a:r>
            <a:r>
              <a:rPr lang="es-ES" sz="1800" dirty="0" err="1" smtClean="0">
                <a:latin typeface="Garamond" pitchFamily="18" charset="0"/>
              </a:rPr>
              <a:t>Mopc</a:t>
            </a:r>
            <a:r>
              <a:rPr lang="es-ES" sz="1800" dirty="0" smtClean="0">
                <a:latin typeface="Garamond" pitchFamily="18" charset="0"/>
              </a:rPr>
              <a:t>.</a:t>
            </a:r>
          </a:p>
          <a:p>
            <a:pPr algn="just"/>
            <a:r>
              <a:rPr lang="es-ES" sz="1800" dirty="0" smtClean="0">
                <a:latin typeface="Garamond" pitchFamily="18" charset="0"/>
              </a:rPr>
              <a:t>Cuantitativas (eficiencia):</a:t>
            </a:r>
          </a:p>
          <a:p>
            <a:pPr lvl="1" algn="just"/>
            <a:r>
              <a:rPr lang="es-ES" sz="1800" dirty="0" smtClean="0">
                <a:latin typeface="Garamond" pitchFamily="18" charset="0"/>
              </a:rPr>
              <a:t>Ministerio de Educación y Cultura: Subprograma: Provisión de Textos y Materiales Didácticos</a:t>
            </a:r>
          </a:p>
          <a:p>
            <a:pPr lvl="1" algn="just"/>
            <a:r>
              <a:rPr lang="es-ES" sz="1800" dirty="0" smtClean="0">
                <a:latin typeface="Garamond" pitchFamily="18" charset="0"/>
              </a:rPr>
              <a:t>Ministerio de Salud Pública y Bienestar Social: Subprograma: APS - Medicina Familiar (USF , Unidades de Salud Familiar); Subprograma: Control y vigilancia de enfermedades transmitidas por vectores (SENEPA)</a:t>
            </a:r>
          </a:p>
          <a:p>
            <a:pPr lvl="1" algn="just"/>
            <a:r>
              <a:rPr lang="es-ES" sz="1800" dirty="0" smtClean="0">
                <a:latin typeface="Garamond" pitchFamily="18" charset="0"/>
              </a:rPr>
              <a:t>Ministerio de Obras Públicas y Comunicaciones: Subprograma: Construcción, Rehabilitación y Mejoramiento de Empedrados y Obras de Arte; Subprograma: Construcción, Rehabilitación y Conservación de Caminos Vecinales y Rurales; Subprograma: Modernización del Sector Agua y Saneamiento BIRF 7710-PA</a:t>
            </a:r>
          </a:p>
          <a:p>
            <a:pPr lvl="1" algn="just"/>
            <a:r>
              <a:rPr lang="es-ES" sz="1800" dirty="0" smtClean="0">
                <a:latin typeface="Garamond" pitchFamily="18" charset="0"/>
              </a:rPr>
              <a:t>Ministerio de Agricultura y Ganadería: Subprograma: Extensión Agraria</a:t>
            </a:r>
          </a:p>
          <a:p>
            <a:pPr lvl="1" algn="just"/>
            <a:r>
              <a:rPr lang="es-ES" sz="1800" dirty="0" smtClean="0">
                <a:latin typeface="Garamond" pitchFamily="18" charset="0"/>
              </a:rPr>
              <a:t>Ministerio del Interior: Programa: Servicio de Identificaciones de Personas</a:t>
            </a:r>
            <a:endParaRPr lang="es-ES"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75106"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400" dirty="0" smtClean="0">
                <a:latin typeface="Garamond" pitchFamily="18" charset="0"/>
              </a:rPr>
              <a:t>Utilización de la metodología adecuada</a:t>
            </a:r>
          </a:p>
        </p:txBody>
      </p:sp>
      <p:sp>
        <p:nvSpPr>
          <p:cNvPr id="2052" name="Rectangle 3"/>
          <p:cNvSpPr>
            <a:spLocks noGrp="1" noChangeArrowheads="1"/>
          </p:cNvSpPr>
          <p:nvPr>
            <p:ph type="body" sz="half" idx="1"/>
          </p:nvPr>
        </p:nvSpPr>
        <p:spPr>
          <a:xfrm>
            <a:off x="0" y="1124744"/>
            <a:ext cx="7956376" cy="5590404"/>
          </a:xfrm>
        </p:spPr>
        <p:txBody>
          <a:bodyPr>
            <a:noAutofit/>
          </a:bodyPr>
          <a:lstStyle/>
          <a:p>
            <a:pPr algn="just"/>
            <a:r>
              <a:rPr lang="es-ES" sz="2800" dirty="0" smtClean="0">
                <a:latin typeface="Garamond" pitchFamily="18" charset="0"/>
              </a:rPr>
              <a:t>Perú</a:t>
            </a:r>
          </a:p>
          <a:p>
            <a:pPr lvl="1" algn="just"/>
            <a:r>
              <a:rPr lang="es-ES" sz="2400" dirty="0" smtClean="0">
                <a:latin typeface="Garamond" pitchFamily="18" charset="0"/>
              </a:rPr>
              <a:t>Las Evaluaciones de Diseño y Ejecución Presupuestal (EDEP) son cualitativas, pues analizan la lógica del diseño de un programa o intervención, y cuantitativas evaluando aspectos vinculados con su implementación y desempeño (eficiencia, eficacia, calidad) en las entrega de bienes o provisión de servicios a la población. </a:t>
            </a:r>
          </a:p>
          <a:p>
            <a:pPr lvl="1" algn="just"/>
            <a:r>
              <a:rPr lang="es-ES" sz="2400" dirty="0" smtClean="0">
                <a:latin typeface="Garamond" pitchFamily="18" charset="0"/>
              </a:rPr>
              <a:t>También se efectuó evaluación de equidad en el Programa Nacional de Asistencia Alimentaria (PRONAA) y evaluación de impacto en el  Programa Articulado Nutricional (PAN).</a:t>
            </a:r>
            <a:endParaRPr lang="es-ES" sz="2400" dirty="0" smtClean="0"/>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76130"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400" dirty="0" smtClean="0">
                <a:latin typeface="Garamond" pitchFamily="18" charset="0"/>
              </a:rPr>
              <a:t>Utilización de la metodología adecuada</a:t>
            </a:r>
          </a:p>
        </p:txBody>
      </p:sp>
      <p:sp>
        <p:nvSpPr>
          <p:cNvPr id="2052" name="Rectangle 3"/>
          <p:cNvSpPr>
            <a:spLocks noGrp="1" noChangeArrowheads="1"/>
          </p:cNvSpPr>
          <p:nvPr>
            <p:ph type="body" sz="half" idx="1"/>
          </p:nvPr>
        </p:nvSpPr>
        <p:spPr>
          <a:xfrm>
            <a:off x="0" y="1124744"/>
            <a:ext cx="7956376" cy="5590404"/>
          </a:xfrm>
        </p:spPr>
        <p:txBody>
          <a:bodyPr>
            <a:normAutofit fontScale="92500" lnSpcReduction="20000"/>
          </a:bodyPr>
          <a:lstStyle/>
          <a:p>
            <a:pPr algn="just"/>
            <a:r>
              <a:rPr lang="es-ES" sz="3100" dirty="0" smtClean="0">
                <a:latin typeface="Garamond" pitchFamily="18" charset="0"/>
              </a:rPr>
              <a:t>Uruguay</a:t>
            </a:r>
          </a:p>
          <a:p>
            <a:pPr lvl="1" algn="just"/>
            <a:r>
              <a:rPr lang="es-ES" sz="2700" dirty="0" smtClean="0">
                <a:latin typeface="Garamond" pitchFamily="18" charset="0"/>
              </a:rPr>
              <a:t>Las evaluaciones DID son evaluaciones cualitativas y cuantitativas que recolectan, sistematizan y elaboran juicios evaluativos a nivel de diseño, gestión y contexto de las intervenciones. Estas evaluaciones permiten conocer la consistencia del diseño de una intervención a partir de una Matriz de Objetivos que refleje la estrategia actual y sus resultados esperados. A través de este esquema se analiza el diseño en relación al problema o necesidad que busca superar y la lógica interna de la estrategia de intervención propuesta.   </a:t>
            </a:r>
          </a:p>
          <a:p>
            <a:pPr lvl="1" algn="just"/>
            <a:r>
              <a:rPr lang="es-ES" sz="2700" dirty="0" smtClean="0">
                <a:latin typeface="Garamond" pitchFamily="18" charset="0"/>
              </a:rPr>
              <a:t>Se caracterizan por utilizar principalmente información existente, la que se complementa con entrevistas a informantes calificados y eventualmente con otro tipo de relevamiento (encuestas por ejemplo).  </a:t>
            </a:r>
          </a:p>
          <a:p>
            <a:pPr lvl="1" algn="just"/>
            <a:r>
              <a:rPr lang="es-ES" sz="2700" dirty="0" smtClean="0">
                <a:latin typeface="Garamond" pitchFamily="18" charset="0"/>
              </a:rPr>
              <a:t>Estas evaluaciones incorporan a la dimensión económica mediante análisis de costo-eficiencia.</a:t>
            </a:r>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77154"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400" dirty="0" smtClean="0">
                <a:latin typeface="Garamond" pitchFamily="18" charset="0"/>
              </a:rPr>
              <a:t>Utilización de la metodología adecuada</a:t>
            </a:r>
          </a:p>
        </p:txBody>
      </p:sp>
      <p:sp>
        <p:nvSpPr>
          <p:cNvPr id="2052" name="Rectangle 3"/>
          <p:cNvSpPr>
            <a:spLocks noGrp="1" noChangeArrowheads="1"/>
          </p:cNvSpPr>
          <p:nvPr>
            <p:ph type="body" sz="half" idx="1"/>
          </p:nvPr>
        </p:nvSpPr>
        <p:spPr>
          <a:xfrm>
            <a:off x="0" y="1124744"/>
            <a:ext cx="7956376" cy="5590404"/>
          </a:xfrm>
        </p:spPr>
        <p:txBody>
          <a:bodyPr>
            <a:normAutofit fontScale="92500" lnSpcReduction="20000"/>
          </a:bodyPr>
          <a:lstStyle/>
          <a:p>
            <a:pPr algn="just"/>
            <a:r>
              <a:rPr lang="es-ES" sz="3100" dirty="0" smtClean="0">
                <a:latin typeface="Garamond" pitchFamily="18" charset="0"/>
              </a:rPr>
              <a:t>Uruguay</a:t>
            </a:r>
          </a:p>
          <a:p>
            <a:pPr lvl="1" algn="just"/>
            <a:r>
              <a:rPr lang="es-ES" sz="2400" dirty="0" smtClean="0">
                <a:latin typeface="Garamond" pitchFamily="18" charset="0"/>
              </a:rPr>
              <a:t>AGEV-OPP ha finalizado este tipo de estudio en 11 Intervenciones Públicas de diferentes Áreas Programáticas. En la primera edición (año 2011) se realizaron tres evaluaciones DID en el área Vivienda: el  Programa de Autoconstrucción, Cooperativas de Vivienda y el Movimiento Para la Erradicación de la Vivienda Rural Insalubre (MEVIR); y una en el área Seguridad Pública: Patronato Nacional de Encarcelados y Liberados. En la segunda edición (año 2012) se realizaron dos evaluaciones en el área Salud: Programa Aduana y Acompañamiento Adolescente; y dos evaluaciones en el área Seguridad Pública: Instituto Nacional de Criminología (INACRI) – Oficina de Supervisión de la Libertad Asistida (OSLA) y Policía Comunitaria. En la tercera edición (años 2013) las evaluaciones DID realizadas fueron tres en el área Educación: Programa Áreas Pedagógicas, Ciclo Básico 2012 y Ciclo Básico 2009. Actualmente se están llevando a cabo 7 evaluaciones DID en las áreas de Salud, Educación, Seguridad Pública y Desarrollo Productivo.</a:t>
            </a:r>
            <a:endParaRPr lang="es-ES" sz="2700" dirty="0" smtClean="0">
              <a:latin typeface="Garamond" pitchFamily="18" charset="0"/>
            </a:endParaRPr>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78178"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400" dirty="0" smtClean="0">
                <a:latin typeface="Garamond" pitchFamily="18" charset="0"/>
              </a:rPr>
              <a:t>Utilización de la metodología adecuada</a:t>
            </a:r>
          </a:p>
        </p:txBody>
      </p:sp>
      <p:sp>
        <p:nvSpPr>
          <p:cNvPr id="2052" name="Rectangle 3"/>
          <p:cNvSpPr>
            <a:spLocks noGrp="1" noChangeArrowheads="1"/>
          </p:cNvSpPr>
          <p:nvPr>
            <p:ph type="body" sz="half" idx="1"/>
          </p:nvPr>
        </p:nvSpPr>
        <p:spPr>
          <a:xfrm>
            <a:off x="0" y="1124744"/>
            <a:ext cx="7956376" cy="5590404"/>
          </a:xfrm>
        </p:spPr>
        <p:txBody>
          <a:bodyPr>
            <a:normAutofit/>
          </a:bodyPr>
          <a:lstStyle/>
          <a:p>
            <a:pPr algn="just"/>
            <a:r>
              <a:rPr lang="es-ES" sz="3100" dirty="0" smtClean="0">
                <a:latin typeface="Garamond" pitchFamily="18" charset="0"/>
              </a:rPr>
              <a:t>Uruguay</a:t>
            </a:r>
          </a:p>
          <a:p>
            <a:pPr lvl="1" algn="just"/>
            <a:r>
              <a:rPr lang="es-ES" sz="2400" dirty="0" smtClean="0">
                <a:latin typeface="Garamond" pitchFamily="18" charset="0"/>
              </a:rPr>
              <a:t>Evaluaciones de impacto. Programa </a:t>
            </a:r>
            <a:r>
              <a:rPr lang="es-ES" sz="2400" i="1" dirty="0" smtClean="0">
                <a:latin typeface="Garamond" pitchFamily="18" charset="0"/>
              </a:rPr>
              <a:t>Uruguay</a:t>
            </a:r>
            <a:r>
              <a:rPr lang="es-ES" sz="2400" dirty="0" smtClean="0">
                <a:latin typeface="Garamond" pitchFamily="18" charset="0"/>
              </a:rPr>
              <a:t> Crece Contigo, cuyo objetivo general es “consolidar un sistema de protección integral a la primera infancia a través de una política que garantice los cuidados y protección adecuados a las mujeres embarazadas y el desarrollo integral de niños y niñas menores de 4 años; desde una perspectiva de derechos”  </a:t>
            </a:r>
            <a:endParaRPr lang="es-ES" sz="2400" dirty="0" smtClean="0">
              <a:latin typeface="Garamond" pitchFamily="18" charset="0"/>
            </a:endParaRPr>
          </a:p>
          <a:p>
            <a:pPr lvl="1" algn="just"/>
            <a:r>
              <a:rPr lang="es-ES" sz="2400" dirty="0" smtClean="0">
                <a:latin typeface="Garamond" pitchFamily="18" charset="0"/>
              </a:rPr>
              <a:t>Se </a:t>
            </a:r>
            <a:r>
              <a:rPr lang="es-ES" sz="2400" dirty="0" smtClean="0">
                <a:latin typeface="Garamond" pitchFamily="18" charset="0"/>
              </a:rPr>
              <a:t>diseñó una evaluación de impacto del programa  en el desarrollo psicomotriz y estado nutricional de los niños/as a partir de la aplicación del método de regresiones discontinuas.</a:t>
            </a:r>
            <a:endParaRPr lang="es-ES" sz="2700" dirty="0" smtClean="0">
              <a:latin typeface="Garamond" pitchFamily="18" charset="0"/>
            </a:endParaRPr>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79202"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400" dirty="0" smtClean="0">
                <a:latin typeface="Garamond" pitchFamily="18" charset="0"/>
              </a:rPr>
              <a:t>Utilización de la metodología adecuada</a:t>
            </a:r>
          </a:p>
        </p:txBody>
      </p:sp>
      <p:sp>
        <p:nvSpPr>
          <p:cNvPr id="2052" name="Rectangle 3"/>
          <p:cNvSpPr>
            <a:spLocks noGrp="1" noChangeArrowheads="1"/>
          </p:cNvSpPr>
          <p:nvPr>
            <p:ph type="body" sz="half" idx="1"/>
          </p:nvPr>
        </p:nvSpPr>
        <p:spPr>
          <a:xfrm>
            <a:off x="0" y="1124744"/>
            <a:ext cx="7956376" cy="5590404"/>
          </a:xfrm>
        </p:spPr>
        <p:txBody>
          <a:bodyPr>
            <a:normAutofit fontScale="92500" lnSpcReduction="20000"/>
          </a:bodyPr>
          <a:lstStyle/>
          <a:p>
            <a:pPr algn="just"/>
            <a:r>
              <a:rPr lang="es-ES" sz="3100" dirty="0" smtClean="0">
                <a:latin typeface="Garamond" pitchFamily="18" charset="0"/>
              </a:rPr>
              <a:t>Uruguay</a:t>
            </a:r>
          </a:p>
          <a:p>
            <a:pPr lvl="1" algn="just"/>
            <a:r>
              <a:rPr lang="es-ES" sz="2400" dirty="0" smtClean="0">
                <a:latin typeface="Garamond" pitchFamily="18" charset="0"/>
              </a:rPr>
              <a:t>Evaluaciones ex ante. En cuanto a experiencias de evaluación ex ante (</a:t>
            </a:r>
            <a:r>
              <a:rPr lang="es-ES" sz="2400" dirty="0" err="1" smtClean="0">
                <a:latin typeface="Garamond" pitchFamily="18" charset="0"/>
              </a:rPr>
              <a:t>microsimulación</a:t>
            </a:r>
            <a:r>
              <a:rPr lang="es-ES" sz="2400" dirty="0" smtClean="0">
                <a:latin typeface="Garamond" pitchFamily="18" charset="0"/>
              </a:rPr>
              <a:t>), la OPP desarrolló el Simulador de Políticas Públicas. Permite simular el impacto en las finanzas públicas, en la distribución del ingreso y en el bienestar de medidas discrecionales de política. </a:t>
            </a:r>
            <a:endParaRPr lang="es-ES" sz="2400" dirty="0" smtClean="0">
              <a:latin typeface="Garamond" pitchFamily="18" charset="0"/>
            </a:endParaRPr>
          </a:p>
          <a:p>
            <a:pPr lvl="1" algn="just"/>
            <a:r>
              <a:rPr lang="es-ES" sz="2400" dirty="0" smtClean="0">
                <a:latin typeface="Garamond" pitchFamily="18" charset="0"/>
              </a:rPr>
              <a:t>A </a:t>
            </a:r>
            <a:r>
              <a:rPr lang="es-ES" sz="2400" dirty="0" smtClean="0">
                <a:latin typeface="Garamond" pitchFamily="18" charset="0"/>
              </a:rPr>
              <a:t>título de ejemplo, permite analizar modificaciones de las transferencias monetarias (Asignaciones Familiares del Plan de Equidad), implementación de una renta básica, análisis de posibles ampliaciones de la cobertura del Seguro Nacional de Salud, análisis de posibles modificaciones en el Impuesto a la Renta de las Personas Físicas y en el Impuesto de Asistencia a la Seguridad Social y modificaciones en el Impuesto al Valor Agregado. </a:t>
            </a:r>
            <a:endParaRPr lang="es-ES" sz="2400" dirty="0" smtClean="0">
              <a:latin typeface="Garamond" pitchFamily="18" charset="0"/>
            </a:endParaRPr>
          </a:p>
          <a:p>
            <a:pPr lvl="1" algn="just"/>
            <a:r>
              <a:rPr lang="es-ES" sz="2400" dirty="0" smtClean="0">
                <a:latin typeface="Garamond" pitchFamily="18" charset="0"/>
              </a:rPr>
              <a:t>A </a:t>
            </a:r>
            <a:r>
              <a:rPr lang="es-ES" sz="2400" dirty="0" smtClean="0">
                <a:latin typeface="Garamond" pitchFamily="18" charset="0"/>
              </a:rPr>
              <a:t>partir de este Simulador, se ha realizado un ejercicio de equidad fiscal, que estima el impacto conjunto en la distribución del ingreso (equidad vertical) de los principales impuestos y de los principales ítems del gasto público social.</a:t>
            </a:r>
            <a:endParaRPr lang="es-ES" sz="2700" dirty="0" smtClean="0">
              <a:latin typeface="Garamond" pitchFamily="18" charset="0"/>
            </a:endParaRPr>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80226"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Institucionalización de la evaluación</a:t>
            </a:r>
          </a:p>
        </p:txBody>
      </p:sp>
      <p:sp>
        <p:nvSpPr>
          <p:cNvPr id="2052" name="Rectangle 3"/>
          <p:cNvSpPr>
            <a:spLocks noGrp="1" noChangeArrowheads="1"/>
          </p:cNvSpPr>
          <p:nvPr>
            <p:ph type="body" sz="half" idx="1"/>
          </p:nvPr>
        </p:nvSpPr>
        <p:spPr>
          <a:xfrm>
            <a:off x="457200" y="1285860"/>
            <a:ext cx="7354888" cy="5429288"/>
          </a:xfrm>
        </p:spPr>
        <p:txBody>
          <a:bodyPr>
            <a:normAutofit fontScale="85000" lnSpcReduction="10000"/>
          </a:bodyPr>
          <a:lstStyle/>
          <a:p>
            <a:pPr algn="just"/>
            <a:r>
              <a:rPr lang="es-ES" sz="2400" dirty="0" smtClean="0">
                <a:latin typeface="Garamond" pitchFamily="18" charset="0"/>
              </a:rPr>
              <a:t>Para que la evaluación se considere institucionalizada, debe existir, ante todo, </a:t>
            </a:r>
            <a:r>
              <a:rPr lang="es-ES" sz="2400" b="1" dirty="0" smtClean="0">
                <a:latin typeface="Garamond" pitchFamily="18" charset="0"/>
              </a:rPr>
              <a:t>voluntad política. </a:t>
            </a:r>
            <a:r>
              <a:rPr lang="es-ES" sz="2400" dirty="0" smtClean="0">
                <a:latin typeface="Garamond" pitchFamily="18" charset="0"/>
              </a:rPr>
              <a:t>Además, deben darse los siguientes </a:t>
            </a:r>
            <a:r>
              <a:rPr lang="es-ES" sz="2400" b="1" dirty="0" smtClean="0">
                <a:latin typeface="Garamond" pitchFamily="18" charset="0"/>
              </a:rPr>
              <a:t>requisitos:</a:t>
            </a:r>
          </a:p>
          <a:p>
            <a:pPr algn="just"/>
            <a:r>
              <a:rPr lang="es-ES" sz="2400" dirty="0" smtClean="0">
                <a:latin typeface="Garamond" pitchFamily="18" charset="0"/>
              </a:rPr>
              <a:t>Ha de ser regulada mediante</a:t>
            </a:r>
            <a:r>
              <a:rPr lang="es-ES" sz="2400" b="1" dirty="0" smtClean="0">
                <a:latin typeface="Garamond" pitchFamily="18" charset="0"/>
              </a:rPr>
              <a:t> instrumentos legales </a:t>
            </a:r>
            <a:endParaRPr lang="es-ES" sz="2400" dirty="0" smtClean="0">
              <a:latin typeface="Garamond" pitchFamily="18" charset="0"/>
            </a:endParaRPr>
          </a:p>
          <a:p>
            <a:pPr lvl="0" algn="just">
              <a:buFont typeface="Arial" pitchFamily="34" charset="0"/>
              <a:buChar char="•"/>
            </a:pPr>
            <a:r>
              <a:rPr lang="es-ES" sz="2400" dirty="0" smtClean="0">
                <a:latin typeface="Garamond" pitchFamily="18" charset="0"/>
              </a:rPr>
              <a:t>Establecida con </a:t>
            </a:r>
            <a:r>
              <a:rPr lang="es-ES" sz="2400" b="1" dirty="0" smtClean="0">
                <a:latin typeface="Garamond" pitchFamily="18" charset="0"/>
              </a:rPr>
              <a:t>carácter obligatorio, </a:t>
            </a:r>
            <a:r>
              <a:rPr lang="es-ES" sz="2400" dirty="0" smtClean="0">
                <a:latin typeface="Garamond" pitchFamily="18" charset="0"/>
              </a:rPr>
              <a:t>evitando así la discrecionalidad en la decisión de evaluar o no</a:t>
            </a:r>
          </a:p>
          <a:p>
            <a:pPr lvl="0" algn="just">
              <a:buFont typeface="Arial" pitchFamily="34" charset="0"/>
              <a:buChar char="•"/>
            </a:pPr>
            <a:r>
              <a:rPr lang="es-ES" sz="2400" b="1" dirty="0" smtClean="0">
                <a:latin typeface="Garamond" pitchFamily="18" charset="0"/>
              </a:rPr>
              <a:t>Aplicable a todo el sector público, </a:t>
            </a:r>
            <a:r>
              <a:rPr lang="es-ES" sz="2400" dirty="0" smtClean="0">
                <a:latin typeface="Garamond" pitchFamily="18" charset="0"/>
              </a:rPr>
              <a:t>no solo a sectores que tradicionalmente han sido objeto de evaluación (educación, desarrollo rural…)</a:t>
            </a:r>
          </a:p>
          <a:p>
            <a:pPr lvl="0" algn="just">
              <a:buFont typeface="Arial" pitchFamily="34" charset="0"/>
              <a:buChar char="•"/>
            </a:pPr>
            <a:r>
              <a:rPr lang="es-ES" sz="2400" b="1" dirty="0" smtClean="0">
                <a:latin typeface="Garamond" pitchFamily="18" charset="0"/>
              </a:rPr>
              <a:t>Sistemática</a:t>
            </a:r>
            <a:r>
              <a:rPr lang="es-ES" sz="2400" dirty="0" smtClean="0">
                <a:latin typeface="Garamond" pitchFamily="18" charset="0"/>
              </a:rPr>
              <a:t>, de acuerdo a criterios previamente establecidos, evitando responder a demandas específicas y puntuales</a:t>
            </a:r>
          </a:p>
          <a:p>
            <a:pPr lvl="0" algn="just">
              <a:buFont typeface="Arial" pitchFamily="34" charset="0"/>
              <a:buChar char="•"/>
            </a:pPr>
            <a:r>
              <a:rPr lang="es-ES" sz="2400" b="1" dirty="0" smtClean="0">
                <a:latin typeface="Garamond" pitchFamily="18" charset="0"/>
              </a:rPr>
              <a:t>Planificada, </a:t>
            </a:r>
            <a:r>
              <a:rPr lang="es-ES" sz="2400" dirty="0" smtClean="0">
                <a:latin typeface="Garamond" pitchFamily="18" charset="0"/>
              </a:rPr>
              <a:t>y por tanto programada y dotada de su propio presupuesto</a:t>
            </a:r>
          </a:p>
          <a:p>
            <a:pPr lvl="0" algn="just">
              <a:buFont typeface="Arial" pitchFamily="34" charset="0"/>
              <a:buChar char="•"/>
            </a:pPr>
            <a:r>
              <a:rPr lang="es-ES" sz="2400" b="1" dirty="0" smtClean="0">
                <a:latin typeface="Garamond" pitchFamily="18" charset="0"/>
              </a:rPr>
              <a:t>Rigurosa,</a:t>
            </a:r>
            <a:r>
              <a:rPr lang="es-ES" sz="2400" dirty="0" smtClean="0">
                <a:latin typeface="Garamond" pitchFamily="18" charset="0"/>
              </a:rPr>
              <a:t> desarrollada por personal técnico cualificado</a:t>
            </a:r>
          </a:p>
          <a:p>
            <a:pPr lvl="0" algn="just">
              <a:buFont typeface="Arial" pitchFamily="34" charset="0"/>
              <a:buChar char="•"/>
            </a:pPr>
            <a:r>
              <a:rPr lang="es-ES" sz="2400" b="1" dirty="0" smtClean="0">
                <a:latin typeface="Garamond" pitchFamily="18" charset="0"/>
              </a:rPr>
              <a:t>Permanente, </a:t>
            </a:r>
            <a:r>
              <a:rPr lang="es-ES" sz="2400" dirty="0" smtClean="0">
                <a:latin typeface="Garamond" pitchFamily="18" charset="0"/>
              </a:rPr>
              <a:t>desvinculada del ciclo electoral</a:t>
            </a:r>
          </a:p>
          <a:p>
            <a:pPr lvl="0" algn="just">
              <a:buFont typeface="Arial" pitchFamily="34" charset="0"/>
              <a:buChar char="•"/>
            </a:pPr>
            <a:r>
              <a:rPr lang="es-ES" sz="2400" b="1" dirty="0" smtClean="0">
                <a:latin typeface="Garamond" pitchFamily="18" charset="0"/>
              </a:rPr>
              <a:t>Integrada en el ciclo presupuestario </a:t>
            </a:r>
            <a:r>
              <a:rPr lang="es-ES" sz="2400" dirty="0" smtClean="0">
                <a:latin typeface="Garamond" pitchFamily="18" charset="0"/>
              </a:rPr>
              <a:t>como una fase más</a:t>
            </a:r>
          </a:p>
          <a:p>
            <a:pPr lvl="0" algn="just">
              <a:buFont typeface="Arial" pitchFamily="34" charset="0"/>
              <a:buChar char="•"/>
            </a:pPr>
            <a:r>
              <a:rPr lang="es-ES" sz="2400" dirty="0" smtClean="0">
                <a:latin typeface="Garamond" pitchFamily="18" charset="0"/>
              </a:rPr>
              <a:t>Utilizada como</a:t>
            </a:r>
            <a:r>
              <a:rPr lang="es-ES" sz="2400" b="1" dirty="0" smtClean="0">
                <a:latin typeface="Garamond" pitchFamily="18" charset="0"/>
              </a:rPr>
              <a:t> mecanismo de retroalimentación </a:t>
            </a:r>
            <a:r>
              <a:rPr lang="es-ES" sz="2400" dirty="0" smtClean="0">
                <a:latin typeface="Garamond" pitchFamily="18" charset="0"/>
              </a:rPr>
              <a:t>en las decisiones</a:t>
            </a:r>
            <a:endParaRPr lang="es-ES" sz="4200" dirty="0" smtClean="0">
              <a:latin typeface="Garamond" pitchFamily="18" charset="0"/>
            </a:endParaRPr>
          </a:p>
          <a:p>
            <a:pPr algn="just">
              <a:lnSpc>
                <a:spcPct val="120000"/>
              </a:lnSpc>
              <a:defRPr/>
            </a:pPr>
            <a:endParaRPr lang="es-ES" sz="2800" dirty="0" smtClean="0">
              <a:latin typeface="Garamond" pitchFamily="18" charset="0"/>
            </a:endParaRPr>
          </a:p>
          <a:p>
            <a:pPr algn="just">
              <a:defRPr/>
            </a:pPr>
            <a:endParaRPr lang="es-ES" sz="2800" dirty="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01378"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400" dirty="0" smtClean="0">
                <a:latin typeface="Garamond" pitchFamily="18" charset="0"/>
              </a:rPr>
              <a:t>La evaluación de impacto en particular</a:t>
            </a:r>
          </a:p>
        </p:txBody>
      </p:sp>
      <p:sp>
        <p:nvSpPr>
          <p:cNvPr id="2052" name="Rectangle 3"/>
          <p:cNvSpPr>
            <a:spLocks noGrp="1" noChangeArrowheads="1"/>
          </p:cNvSpPr>
          <p:nvPr>
            <p:ph type="body" sz="half" idx="1"/>
          </p:nvPr>
        </p:nvSpPr>
        <p:spPr>
          <a:xfrm>
            <a:off x="0" y="1124744"/>
            <a:ext cx="7956376" cy="5590404"/>
          </a:xfrm>
        </p:spPr>
        <p:txBody>
          <a:bodyPr>
            <a:noAutofit/>
          </a:bodyPr>
          <a:lstStyle/>
          <a:p>
            <a:pPr algn="just"/>
            <a:r>
              <a:rPr lang="es-ES" sz="2000" dirty="0" smtClean="0">
                <a:latin typeface="Garamond" pitchFamily="18" charset="0"/>
              </a:rPr>
              <a:t>La evaluación de impacto es la metodología que tiene por objeto conocer cuál ha sido el impacto que ha tenido una política pública en una población objetivo y cuantificarlo. </a:t>
            </a:r>
            <a:r>
              <a:rPr lang="es-ES" sz="2000" b="1" dirty="0" smtClean="0">
                <a:latin typeface="Garamond" pitchFamily="18" charset="0"/>
              </a:rPr>
              <a:t>Es la metodología que tiene un mayor coste porque exige contar con datos fiables y exactos así como con evaluadores altamente cualificados.</a:t>
            </a:r>
            <a:endParaRPr lang="es-ES" sz="2000" dirty="0" smtClean="0">
              <a:latin typeface="Garamond" pitchFamily="18" charset="0"/>
            </a:endParaRPr>
          </a:p>
          <a:p>
            <a:pPr algn="just"/>
            <a:r>
              <a:rPr lang="es-ES" sz="2000" dirty="0" smtClean="0">
                <a:latin typeface="Garamond" pitchFamily="18" charset="0"/>
              </a:rPr>
              <a:t>El impacto será la variable que nos interesa analizar, por ejemplo la reducción de la pobreza, y siempre será obtenido por comparación con lo que hubiera ocurrido si no se hubiera puesto en marcha la política, para lo que se necesitan dos grupos de población: al que se aplica la política (grupo de tratamiento) y al que no se aplica (grupo de control). </a:t>
            </a:r>
          </a:p>
          <a:p>
            <a:pPr algn="just"/>
            <a:r>
              <a:rPr lang="es-ES" sz="2000" dirty="0" smtClean="0">
                <a:latin typeface="Garamond" pitchFamily="18" charset="0"/>
              </a:rPr>
              <a:t>En evaluación de impacto atendiendo a las diferentes metodologías que se utilizan, podemos distinguir entre: </a:t>
            </a:r>
            <a:r>
              <a:rPr lang="es-ES" sz="2000" b="1" dirty="0" smtClean="0">
                <a:latin typeface="Garamond" pitchFamily="18" charset="0"/>
              </a:rPr>
              <a:t>Diseños Experimentales y Cuasi-experimentales, Evaluación sin grupo de control, </a:t>
            </a:r>
            <a:r>
              <a:rPr lang="es-ES" sz="2000" b="1" dirty="0" err="1" smtClean="0">
                <a:latin typeface="Garamond" pitchFamily="18" charset="0"/>
              </a:rPr>
              <a:t>Matching</a:t>
            </a:r>
            <a:r>
              <a:rPr lang="es-ES" sz="2000" b="1" dirty="0" smtClean="0">
                <a:latin typeface="Garamond" pitchFamily="18" charset="0"/>
              </a:rPr>
              <a:t>, Dobles diferencias, Variables instrumentales y Regresión en discontinuidad</a:t>
            </a:r>
            <a:r>
              <a:rPr lang="es-ES" sz="2000" dirty="0" smtClean="0">
                <a:latin typeface="Garamond" pitchFamily="18" charset="0"/>
              </a:rPr>
              <a:t>. </a:t>
            </a:r>
          </a:p>
          <a:p>
            <a:pPr algn="just"/>
            <a:r>
              <a:rPr lang="es-ES" sz="2000" dirty="0" smtClean="0">
                <a:latin typeface="Garamond" pitchFamily="18" charset="0"/>
              </a:rPr>
              <a:t>Se pueden clasificar todos los métodos en diseños experimentales (experimentos aleatorios) y todos los demás métodos, que se denominan cuasi-experimentales, en los que la participación no es aleatoria.</a:t>
            </a:r>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81250"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400" dirty="0" smtClean="0">
                <a:latin typeface="Garamond" pitchFamily="18" charset="0"/>
              </a:rPr>
              <a:t>La evaluación de impacto en particular</a:t>
            </a:r>
          </a:p>
        </p:txBody>
      </p:sp>
      <p:sp>
        <p:nvSpPr>
          <p:cNvPr id="2052" name="Rectangle 3"/>
          <p:cNvSpPr>
            <a:spLocks noGrp="1" noChangeArrowheads="1"/>
          </p:cNvSpPr>
          <p:nvPr>
            <p:ph type="body" sz="half" idx="1"/>
          </p:nvPr>
        </p:nvSpPr>
        <p:spPr>
          <a:xfrm>
            <a:off x="0" y="1124744"/>
            <a:ext cx="7956376" cy="5590404"/>
          </a:xfrm>
        </p:spPr>
        <p:txBody>
          <a:bodyPr>
            <a:noAutofit/>
          </a:bodyPr>
          <a:lstStyle/>
          <a:p>
            <a:pPr algn="just"/>
            <a:r>
              <a:rPr lang="es-ES" sz="2400" dirty="0" smtClean="0">
                <a:latin typeface="Garamond" pitchFamily="18" charset="0"/>
              </a:rPr>
              <a:t>Dado su alto coste,</a:t>
            </a:r>
            <a:r>
              <a:rPr lang="es-ES" sz="2400" b="1" dirty="0" smtClean="0">
                <a:latin typeface="Garamond" pitchFamily="18" charset="0"/>
              </a:rPr>
              <a:t> antes de optar por la evaluación de impacto hay que valorar si ésta es la metodología más apropiada</a:t>
            </a:r>
            <a:r>
              <a:rPr lang="es-ES" sz="2400" dirty="0" smtClean="0">
                <a:latin typeface="Garamond" pitchFamily="18" charset="0"/>
              </a:rPr>
              <a:t>, para lo que habrán de plantearse las siguientes cuestiones:</a:t>
            </a:r>
          </a:p>
          <a:p>
            <a:pPr lvl="1" algn="just"/>
            <a:r>
              <a:rPr lang="es-ES" sz="2000" dirty="0" smtClean="0">
                <a:latin typeface="Garamond" pitchFamily="18" charset="0"/>
              </a:rPr>
              <a:t>Determinar la disponibilidad y fiabilidad de los datos</a:t>
            </a:r>
          </a:p>
          <a:p>
            <a:pPr lvl="1" algn="just"/>
            <a:r>
              <a:rPr lang="es-ES" sz="2000" dirty="0" smtClean="0">
                <a:latin typeface="Garamond" pitchFamily="18" charset="0"/>
              </a:rPr>
              <a:t>Elegir la población que integrará el grupo de tratamiento y el de control..</a:t>
            </a:r>
          </a:p>
          <a:p>
            <a:pPr lvl="1" algn="just"/>
            <a:r>
              <a:rPr lang="es-ES" sz="2000" dirty="0" smtClean="0">
                <a:latin typeface="Garamond" pitchFamily="18" charset="0"/>
              </a:rPr>
              <a:t>Comprobar si entre las técnicas econométricas hay alguna que se adecúe a los datos disponibles. En el Documento de trabajo nº 6 publicado por </a:t>
            </a:r>
            <a:r>
              <a:rPr lang="es-ES" sz="2000" dirty="0" err="1" smtClean="0">
                <a:latin typeface="Garamond" pitchFamily="18" charset="0"/>
              </a:rPr>
              <a:t>EUROsociAL</a:t>
            </a:r>
            <a:r>
              <a:rPr lang="es-ES" sz="2000" dirty="0" smtClean="0">
                <a:latin typeface="Garamond" pitchFamily="18" charset="0"/>
              </a:rPr>
              <a:t>, “Elección del método de evaluación cuantitativa de una política pública. Buenas prácticas en América Latina y la Unión Europea.  Ignacio Moral-Arce”, se incluyen una serie de instrumentos que sirven de guía para elegir la técnica más adecuada.</a:t>
            </a:r>
          </a:p>
          <a:p>
            <a:pPr lvl="1" algn="just"/>
            <a:r>
              <a:rPr lang="es-ES" sz="2000" dirty="0" smtClean="0">
                <a:latin typeface="Garamond" pitchFamily="18" charset="0"/>
              </a:rPr>
              <a:t>Estimación del coste de la evaluación. En función de los hitos anteriores hay que estimar su coste y valorar si es proporcionado al objetivo que se persigue.</a:t>
            </a:r>
          </a:p>
          <a:p>
            <a:pPr algn="just">
              <a:lnSpc>
                <a:spcPct val="120000"/>
              </a:lnSpc>
            </a:pPr>
            <a:endParaRPr lang="es-ES" sz="2000" dirty="0" smtClean="0">
              <a:latin typeface="Garamond" pitchFamily="18" charset="0"/>
            </a:endParaRPr>
          </a:p>
          <a:p>
            <a:pPr algn="just">
              <a:lnSpc>
                <a:spcPct val="120000"/>
              </a:lnSpc>
            </a:pPr>
            <a:endParaRPr lang="es-ES" sz="2200" dirty="0" smtClean="0">
              <a:latin typeface="Garamond" pitchFamily="18" charset="0"/>
            </a:endParaRPr>
          </a:p>
          <a:p>
            <a:pPr lvl="1" algn="just">
              <a:lnSpc>
                <a:spcPct val="120000"/>
              </a:lnSpc>
            </a:pPr>
            <a:endParaRPr lang="es-ES" sz="2000" dirty="0" smtClean="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82274"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Institucionalización de la evaluación</a:t>
            </a:r>
          </a:p>
        </p:txBody>
      </p:sp>
      <p:sp>
        <p:nvSpPr>
          <p:cNvPr id="2052" name="Rectangle 3"/>
          <p:cNvSpPr>
            <a:spLocks noGrp="1" noChangeArrowheads="1"/>
          </p:cNvSpPr>
          <p:nvPr>
            <p:ph type="body" sz="half" idx="1"/>
          </p:nvPr>
        </p:nvSpPr>
        <p:spPr>
          <a:xfrm>
            <a:off x="457200" y="1285860"/>
            <a:ext cx="7354888" cy="5429288"/>
          </a:xfrm>
        </p:spPr>
        <p:txBody>
          <a:bodyPr>
            <a:normAutofit lnSpcReduction="10000"/>
          </a:bodyPr>
          <a:lstStyle/>
          <a:p>
            <a:pPr algn="just"/>
            <a:r>
              <a:rPr lang="es-ES" sz="2800" dirty="0" smtClean="0">
                <a:latin typeface="Garamond" pitchFamily="18" charset="0"/>
              </a:rPr>
              <a:t>Voluntad política. Costa Rica</a:t>
            </a:r>
          </a:p>
          <a:p>
            <a:pPr algn="just"/>
            <a:r>
              <a:rPr lang="es-ES" sz="2800" dirty="0" smtClean="0">
                <a:latin typeface="Garamond" pitchFamily="18" charset="0"/>
              </a:rPr>
              <a:t>MIDEPLAN, como ente rector del Sistema Nacional de Planificación (SNP) y del Sistema Nacional de Evaluación (SINE), inició en 2010 un proceso para promover la evaluación de intervenciones públicas en el país, apuntando hacia los siguientes objetivos:</a:t>
            </a:r>
          </a:p>
          <a:p>
            <a:pPr lvl="1" algn="just"/>
            <a:r>
              <a:rPr lang="es-ES" sz="2400" dirty="0" smtClean="0">
                <a:latin typeface="Garamond" pitchFamily="18" charset="0"/>
              </a:rPr>
              <a:t>Contribuir a la toma de decisiones oportunas sobre políticas, planes, programas y proyectos; </a:t>
            </a:r>
          </a:p>
          <a:p>
            <a:pPr lvl="1" algn="just"/>
            <a:r>
              <a:rPr lang="es-ES" sz="2400" dirty="0" smtClean="0">
                <a:latin typeface="Garamond" pitchFamily="18" charset="0"/>
              </a:rPr>
              <a:t>Obtener información fidedigna para contribuir a mejorar el diseño, proceso y los resultados de las intervenciones públicas; </a:t>
            </a:r>
          </a:p>
          <a:p>
            <a:pPr lvl="1" algn="just"/>
            <a:r>
              <a:rPr lang="es-ES" sz="2400" dirty="0" smtClean="0">
                <a:latin typeface="Garamond" pitchFamily="18" charset="0"/>
              </a:rPr>
              <a:t>Rendir cuentas, mejorar la gestión y el uso racional de los recursos públicos.</a:t>
            </a:r>
          </a:p>
          <a:p>
            <a:pPr algn="just">
              <a:lnSpc>
                <a:spcPct val="120000"/>
              </a:lnSpc>
              <a:defRPr/>
            </a:pPr>
            <a:endParaRPr lang="es-ES" sz="2800" dirty="0" smtClean="0">
              <a:latin typeface="Garamond" pitchFamily="18" charset="0"/>
            </a:endParaRPr>
          </a:p>
          <a:p>
            <a:pPr algn="just">
              <a:defRPr/>
            </a:pPr>
            <a:endParaRPr lang="es-ES" sz="2800" dirty="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02402"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Institucionalización de la evaluación</a:t>
            </a:r>
          </a:p>
        </p:txBody>
      </p:sp>
      <p:sp>
        <p:nvSpPr>
          <p:cNvPr id="2052" name="Rectangle 3"/>
          <p:cNvSpPr>
            <a:spLocks noGrp="1" noChangeArrowheads="1"/>
          </p:cNvSpPr>
          <p:nvPr>
            <p:ph type="body" sz="half" idx="1"/>
          </p:nvPr>
        </p:nvSpPr>
        <p:spPr>
          <a:xfrm>
            <a:off x="457200" y="1285860"/>
            <a:ext cx="7354888" cy="5429288"/>
          </a:xfrm>
        </p:spPr>
        <p:txBody>
          <a:bodyPr>
            <a:noAutofit/>
          </a:bodyPr>
          <a:lstStyle/>
          <a:p>
            <a:pPr algn="just"/>
            <a:r>
              <a:rPr lang="es-ES" sz="2200" dirty="0" smtClean="0">
                <a:latin typeface="Garamond" pitchFamily="18" charset="0"/>
              </a:rPr>
              <a:t>Voluntad política. Costa Rica</a:t>
            </a:r>
          </a:p>
          <a:p>
            <a:pPr algn="just"/>
            <a:r>
              <a:rPr lang="es-ES" sz="2200" dirty="0" smtClean="0">
                <a:latin typeface="Garamond" pitchFamily="18" charset="0"/>
              </a:rPr>
              <a:t>En la actualidad, en el marco del Plan Nacional de Desarrollo 2015-2018, se está conformando una Agenda Nacional de Evaluaciones, lo que refleja el compromiso por parte del Poder Ejecutivo en materia de evaluación de intervenciones estratégicas. </a:t>
            </a:r>
          </a:p>
          <a:p>
            <a:pPr algn="just"/>
            <a:r>
              <a:rPr lang="es-ES" sz="2200" dirty="0" smtClean="0">
                <a:latin typeface="Garamond" pitchFamily="18" charset="0"/>
              </a:rPr>
              <a:t>Algunas instituciones que participaron en la realización de evaluaciones piloto durante el año 2013, ya están trabajando en implementar las recomendaciones surgidas de los informes generados. </a:t>
            </a:r>
          </a:p>
          <a:p>
            <a:pPr algn="just"/>
            <a:r>
              <a:rPr lang="es-ES" sz="2200" dirty="0" smtClean="0">
                <a:latin typeface="Garamond" pitchFamily="18" charset="0"/>
              </a:rPr>
              <a:t>No obstante, la cultura de la evaluación en las instituciones públicas aún es incipiente y se refleja claramente cuando se realiza la programación de intervenciones: los funcionarios responsables no consideran el componente de evaluación.</a:t>
            </a:r>
            <a:endParaRPr lang="es-ES" sz="2800" dirty="0" smtClean="0">
              <a:latin typeface="Garamond" pitchFamily="18" charset="0"/>
            </a:endParaRPr>
          </a:p>
          <a:p>
            <a:pPr algn="just">
              <a:defRPr/>
            </a:pPr>
            <a:endParaRPr lang="es-ES" sz="2800" dirty="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03426"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Institucionalización de la evaluación</a:t>
            </a:r>
          </a:p>
        </p:txBody>
      </p:sp>
      <p:sp>
        <p:nvSpPr>
          <p:cNvPr id="2052" name="Rectangle 3"/>
          <p:cNvSpPr>
            <a:spLocks noGrp="1" noChangeArrowheads="1"/>
          </p:cNvSpPr>
          <p:nvPr>
            <p:ph type="body" sz="half" idx="1"/>
          </p:nvPr>
        </p:nvSpPr>
        <p:spPr>
          <a:xfrm>
            <a:off x="457200" y="1285860"/>
            <a:ext cx="7354888" cy="5429288"/>
          </a:xfrm>
        </p:spPr>
        <p:txBody>
          <a:bodyPr>
            <a:noAutofit/>
          </a:bodyPr>
          <a:lstStyle/>
          <a:p>
            <a:pPr algn="just"/>
            <a:r>
              <a:rPr lang="es-ES" sz="2200" dirty="0" smtClean="0">
                <a:latin typeface="Garamond" pitchFamily="18" charset="0"/>
              </a:rPr>
              <a:t>Voluntad política. Ecuador</a:t>
            </a:r>
          </a:p>
          <a:p>
            <a:pPr algn="just"/>
            <a:r>
              <a:rPr lang="es-ES" sz="2200" dirty="0" smtClean="0">
                <a:latin typeface="Garamond" pitchFamily="18" charset="0"/>
              </a:rPr>
              <a:t>Para el Gobierno Nacional es prioritario el efectuar evaluaciones de las intervenciones públicas que permitan retroalimentar las políticas públicas, mejorar los procesos de toma de decisiones en el nivel operativo y estratégico, legitimar con los actores sociales la acción pública, conocer sus impactos y las alternativas de mejor desempeño, así como dotar de mayor transparencia a las intervenciones del gobierno.</a:t>
            </a:r>
          </a:p>
          <a:p>
            <a:pPr algn="just"/>
            <a:r>
              <a:rPr lang="es-ES" sz="2200" dirty="0" smtClean="0">
                <a:latin typeface="Garamond" pitchFamily="18" charset="0"/>
              </a:rPr>
              <a:t>Voluntad política. Perú.</a:t>
            </a:r>
          </a:p>
          <a:p>
            <a:pPr algn="just"/>
            <a:r>
              <a:rPr lang="es-ES" sz="2200" dirty="0" smtClean="0">
                <a:latin typeface="Garamond" pitchFamily="18" charset="0"/>
              </a:rPr>
              <a:t>Se han creado Direcciones dedicadas a la evaluación en las instituciones con el fin de hacer seguimiento y evaluación a sus programas (Ministerio de Inclusión Social por ejemplo), y en las Leyes de Presupuesto se identifican evaluaciones independientes a desarrollar, lo que pone de manifiesto la voluntad política de evaluar.</a:t>
            </a:r>
            <a:endParaRPr lang="es-ES" sz="2200" dirty="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04450"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ES" sz="2800" dirty="0" smtClean="0">
                <a:latin typeface="Garamond" pitchFamily="18" charset="0"/>
              </a:rPr>
              <a:t>Institucionalización de la evaluación</a:t>
            </a:r>
          </a:p>
        </p:txBody>
      </p:sp>
      <p:sp>
        <p:nvSpPr>
          <p:cNvPr id="2052" name="Rectangle 3"/>
          <p:cNvSpPr>
            <a:spLocks noGrp="1" noChangeArrowheads="1"/>
          </p:cNvSpPr>
          <p:nvPr>
            <p:ph type="body" sz="half" idx="1"/>
          </p:nvPr>
        </p:nvSpPr>
        <p:spPr>
          <a:xfrm>
            <a:off x="457200" y="1285860"/>
            <a:ext cx="7354888" cy="5429288"/>
          </a:xfrm>
        </p:spPr>
        <p:txBody>
          <a:bodyPr>
            <a:noAutofit/>
          </a:bodyPr>
          <a:lstStyle/>
          <a:p>
            <a:pPr algn="just"/>
            <a:r>
              <a:rPr lang="es-ES" sz="2200" dirty="0" smtClean="0">
                <a:latin typeface="Garamond" pitchFamily="18" charset="0"/>
              </a:rPr>
              <a:t>Voluntad política. Uruguay</a:t>
            </a:r>
          </a:p>
          <a:p>
            <a:pPr algn="just"/>
            <a:r>
              <a:rPr lang="es-ES" sz="2200" dirty="0" smtClean="0">
                <a:latin typeface="Garamond" pitchFamily="18" charset="0"/>
              </a:rPr>
              <a:t>Desde el año 2011 la OPP, a través de su Dirección de Gestión y Evaluación (AGEV), comenzó a evaluar intervenciones públicas a través de las Evaluaciones de Diseño, Implementación y Desempeño (DID), considerando a la evaluación como una herramienta central para facilitar el aprendizaje organizacional, impulsar acciones de mejora de los servicios y apoyar al proceso de decisiones presupuestales. </a:t>
            </a:r>
          </a:p>
          <a:p>
            <a:pPr algn="just"/>
            <a:r>
              <a:rPr lang="es-ES" sz="2200" dirty="0" smtClean="0">
                <a:latin typeface="Garamond" pitchFamily="18" charset="0"/>
              </a:rPr>
              <a:t>Además, en los últimos años se han impulsado cambios en materia de planificación presupuestal permitiendo conocer qué se propone el gobierno y vinculando los recursos públicos a objetivos e indicadores de cumplimiento concretos con el objetivo de mejorar la gestión pública. Lo anterior permite sostener la existencia de voluntad política en el sentido de consolidar la evaluación de la actuación pública.</a:t>
            </a:r>
          </a:p>
          <a:p>
            <a:pPr algn="just"/>
            <a:endParaRPr lang="es-ES" sz="2200" dirty="0">
              <a:latin typeface="Garamond" pitchFamily="18" charset="0"/>
            </a:endParaRPr>
          </a:p>
        </p:txBody>
      </p:sp>
      <p:graphicFrame>
        <p:nvGraphicFramePr>
          <p:cNvPr id="2050" name="Object 2"/>
          <p:cNvGraphicFramePr>
            <a:graphicFrameLocks noGrp="1" noChangeAspect="1"/>
          </p:cNvGraphicFramePr>
          <p:nvPr>
            <p:ph sz="half" idx="2"/>
          </p:nvPr>
        </p:nvGraphicFramePr>
        <p:xfrm>
          <a:off x="8072462" y="0"/>
          <a:ext cx="1071538" cy="4525963"/>
        </p:xfrm>
        <a:graphic>
          <a:graphicData uri="http://schemas.openxmlformats.org/presentationml/2006/ole">
            <p:oleObj spid="_x0000_s105474" name="Fotografía de Photo Editor" r:id="rId4" imgW="1428949" imgH="5076190"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10982</TotalTime>
  <Words>6463</Words>
  <Application>Microsoft Office PowerPoint</Application>
  <PresentationFormat>Presentación en pantalla (4:3)</PresentationFormat>
  <Paragraphs>408</Paragraphs>
  <Slides>51</Slides>
  <Notes>50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53" baseType="lpstr">
      <vt:lpstr>Diseño predeterminado</vt:lpstr>
      <vt:lpstr>Fotografía de Photo Editor</vt:lpstr>
      <vt:lpstr>BUENAS PRÁCTICAS EN EVALUACIÓN DE POLÍTICAS PÚBLICAS</vt:lpstr>
      <vt:lpstr>Indice</vt:lpstr>
      <vt:lpstr>Introducción</vt:lpstr>
      <vt:lpstr>Institucionalización de la evaluación</vt:lpstr>
      <vt:lpstr>Institucionalización de la evaluación</vt:lpstr>
      <vt:lpstr>Institucionalización de la evaluación</vt:lpstr>
      <vt:lpstr>Institucionalización de la evaluación</vt:lpstr>
      <vt:lpstr>Institucionalización de la evaluación</vt:lpstr>
      <vt:lpstr>Institucionalización de la evaluación</vt:lpstr>
      <vt:lpstr>Institucionalización de la evaluación</vt:lpstr>
      <vt:lpstr>Institucionalización de la evaluación</vt:lpstr>
      <vt:lpstr>Institucionalización de la evaluación</vt:lpstr>
      <vt:lpstr>Órganos de evaluación</vt:lpstr>
      <vt:lpstr>Órganos de evaluación</vt:lpstr>
      <vt:lpstr>Órganos de evaluación</vt:lpstr>
      <vt:lpstr>Órganos de evaluación</vt:lpstr>
      <vt:lpstr>Órganos de evaluación</vt:lpstr>
      <vt:lpstr>Órganos de evaluación</vt:lpstr>
      <vt:lpstr>Órganos de evaluación</vt:lpstr>
      <vt:lpstr>Planificación de la evaluación</vt:lpstr>
      <vt:lpstr>Planificación de la evaluación</vt:lpstr>
      <vt:lpstr>Planificación de la evaluación</vt:lpstr>
      <vt:lpstr>Planificación de la evaluación</vt:lpstr>
      <vt:lpstr>Planificación de la evaluación</vt:lpstr>
      <vt:lpstr>Integración de la evaluación en el ciclo presupuestario</vt:lpstr>
      <vt:lpstr>Formación en evaluación</vt:lpstr>
      <vt:lpstr>Formación en evaluación</vt:lpstr>
      <vt:lpstr>Formación en evaluación</vt:lpstr>
      <vt:lpstr>Formación en evaluación</vt:lpstr>
      <vt:lpstr>Disponibilidad datos</vt:lpstr>
      <vt:lpstr>Disponibilidad datos</vt:lpstr>
      <vt:lpstr>Disponibilidad datos</vt:lpstr>
      <vt:lpstr>Disponibilidad datos</vt:lpstr>
      <vt:lpstr>Disponibilidad datos</vt:lpstr>
      <vt:lpstr>Utilización resultados evaluación</vt:lpstr>
      <vt:lpstr>Utilización resultados evaluación</vt:lpstr>
      <vt:lpstr>Utilización resultados evaluación</vt:lpstr>
      <vt:lpstr>Transparencia en la difusión de resultados</vt:lpstr>
      <vt:lpstr>Transparencia en la difusión de resultados</vt:lpstr>
      <vt:lpstr>Transparencia en la difusión de resultados</vt:lpstr>
      <vt:lpstr>Utilización de la metodología adecuada</vt:lpstr>
      <vt:lpstr>Utilización de la metodología adecuada</vt:lpstr>
      <vt:lpstr>Utilización de la metodología adecuada</vt:lpstr>
      <vt:lpstr>Utilización de la metodología adecuada</vt:lpstr>
      <vt:lpstr>Utilización de la metodología adecuada</vt:lpstr>
      <vt:lpstr>Utilización de la metodología adecuada</vt:lpstr>
      <vt:lpstr>Utilización de la metodología adecuada</vt:lpstr>
      <vt:lpstr>Utilización de la metodología adecuada</vt:lpstr>
      <vt:lpstr>Utilización de la metodología adecuada</vt:lpstr>
      <vt:lpstr>La evaluación de impacto en particular</vt:lpstr>
      <vt:lpstr>La evaluación de impacto en particular</vt:lpstr>
    </vt:vector>
  </TitlesOfParts>
  <Company>I.E.F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I.E.F</dc:creator>
  <cp:lastModifiedBy>usuario1</cp:lastModifiedBy>
  <cp:revision>552</cp:revision>
  <dcterms:created xsi:type="dcterms:W3CDTF">2007-02-21T18:57:12Z</dcterms:created>
  <dcterms:modified xsi:type="dcterms:W3CDTF">2015-03-09T15:44:15Z</dcterms:modified>
</cp:coreProperties>
</file>